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3D8D3-BA46-4C69-93EC-1654EBEE94AB}" v="1" dt="2025-11-22T02:50:15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 snapToGrid="0">
      <p:cViewPr varScale="1">
        <p:scale>
          <a:sx n="46" d="100"/>
          <a:sy n="46" d="100"/>
        </p:scale>
        <p:origin x="664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Jennings" userId="f47bb907-4d72-4362-90ef-f2a63d712be4" providerId="ADAL" clId="{7B19FBD8-F5F0-4F16-8E04-0524656F6C25}"/>
    <pc:docChg chg="addSld modSld">
      <pc:chgData name="Carlos Jennings" userId="f47bb907-4d72-4362-90ef-f2a63d712be4" providerId="ADAL" clId="{7B19FBD8-F5F0-4F16-8E04-0524656F6C25}" dt="2025-11-22T02:50:15.019" v="0"/>
      <pc:docMkLst>
        <pc:docMk/>
      </pc:docMkLst>
      <pc:sldChg chg="add">
        <pc:chgData name="Carlos Jennings" userId="f47bb907-4d72-4362-90ef-f2a63d712be4" providerId="ADAL" clId="{7B19FBD8-F5F0-4F16-8E04-0524656F6C25}" dt="2025-11-22T02:50:15.019" v="0"/>
        <pc:sldMkLst>
          <pc:docMk/>
          <pc:sldMk cId="2418905424" sldId="26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48777931120245"/>
          <c:y val="3.9390362004445061E-2"/>
          <c:w val="0.78391026000719155"/>
          <c:h val="0.73834587280618924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'Supply, Demand, Vacancy'!$AB$7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'Supply, Demand, Vacancy'!$X$8:$X$95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'Supply, Demand, Vacancy'!$AB$8:$AB$95</c:f>
              <c:numCache>
                <c:formatCode>General</c:formatCode>
                <c:ptCount val="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E-4471-9022-D6F484E4B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55544031"/>
        <c:axId val="1755539455"/>
      </c:barChart>
      <c:barChart>
        <c:barDir val="col"/>
        <c:grouping val="clustered"/>
        <c:varyColors val="0"/>
        <c:ser>
          <c:idx val="0"/>
          <c:order val="0"/>
          <c:tx>
            <c:strRef>
              <c:f>'Supply, Demand, Vacancy'!$Y$7</c:f>
              <c:strCache>
                <c:ptCount val="1"/>
                <c:pt idx="0">
                  <c:v> Net Absorption</c:v>
                </c:pt>
              </c:strCache>
            </c:strRef>
          </c:tx>
          <c:spPr>
            <a:solidFill>
              <a:srgbClr val="F28F20"/>
            </a:solidFill>
            <a:ln>
              <a:noFill/>
            </a:ln>
            <a:effectLst/>
          </c:spPr>
          <c:invertIfNegative val="0"/>
          <c:cat>
            <c:numRef>
              <c:f>'Supply, Demand, Vacancy'!$X$8:$X$95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'Supply, Demand, Vacancy'!$Y$8:$Y$95</c:f>
              <c:numCache>
                <c:formatCode>General</c:formatCode>
                <c:ptCount val="88"/>
                <c:pt idx="0">
                  <c:v>229243</c:v>
                </c:pt>
                <c:pt idx="1">
                  <c:v>-1264756</c:v>
                </c:pt>
                <c:pt idx="2">
                  <c:v>-314611</c:v>
                </c:pt>
                <c:pt idx="3">
                  <c:v>476139</c:v>
                </c:pt>
                <c:pt idx="4">
                  <c:v>-901948</c:v>
                </c:pt>
                <c:pt idx="5">
                  <c:v>-1586714</c:v>
                </c:pt>
                <c:pt idx="6">
                  <c:v>-1050854</c:v>
                </c:pt>
                <c:pt idx="7">
                  <c:v>-593611</c:v>
                </c:pt>
                <c:pt idx="8">
                  <c:v>249615</c:v>
                </c:pt>
                <c:pt idx="9">
                  <c:v>-23728</c:v>
                </c:pt>
                <c:pt idx="10">
                  <c:v>429505</c:v>
                </c:pt>
                <c:pt idx="11">
                  <c:v>303576</c:v>
                </c:pt>
                <c:pt idx="12">
                  <c:v>-806753</c:v>
                </c:pt>
                <c:pt idx="13">
                  <c:v>-396348</c:v>
                </c:pt>
                <c:pt idx="14">
                  <c:v>-710980</c:v>
                </c:pt>
                <c:pt idx="15">
                  <c:v>920523</c:v>
                </c:pt>
                <c:pt idx="16">
                  <c:v>-606065</c:v>
                </c:pt>
                <c:pt idx="17">
                  <c:v>-115115</c:v>
                </c:pt>
                <c:pt idx="18">
                  <c:v>-399411</c:v>
                </c:pt>
                <c:pt idx="19">
                  <c:v>284663</c:v>
                </c:pt>
                <c:pt idx="20">
                  <c:v>973162</c:v>
                </c:pt>
                <c:pt idx="21">
                  <c:v>684632</c:v>
                </c:pt>
                <c:pt idx="22">
                  <c:v>2110238</c:v>
                </c:pt>
                <c:pt idx="23">
                  <c:v>417578</c:v>
                </c:pt>
                <c:pt idx="24">
                  <c:v>285438</c:v>
                </c:pt>
                <c:pt idx="25">
                  <c:v>1138920</c:v>
                </c:pt>
                <c:pt idx="26">
                  <c:v>428193</c:v>
                </c:pt>
                <c:pt idx="27">
                  <c:v>2077666</c:v>
                </c:pt>
                <c:pt idx="28">
                  <c:v>762710</c:v>
                </c:pt>
                <c:pt idx="29">
                  <c:v>-34356</c:v>
                </c:pt>
                <c:pt idx="30">
                  <c:v>-1012136</c:v>
                </c:pt>
                <c:pt idx="31">
                  <c:v>1681883</c:v>
                </c:pt>
                <c:pt idx="32">
                  <c:v>499406</c:v>
                </c:pt>
                <c:pt idx="33">
                  <c:v>1330628</c:v>
                </c:pt>
                <c:pt idx="34">
                  <c:v>825998</c:v>
                </c:pt>
                <c:pt idx="35">
                  <c:v>276369</c:v>
                </c:pt>
                <c:pt idx="36">
                  <c:v>462542</c:v>
                </c:pt>
                <c:pt idx="37">
                  <c:v>-35204</c:v>
                </c:pt>
                <c:pt idx="38">
                  <c:v>-1066247</c:v>
                </c:pt>
                <c:pt idx="39">
                  <c:v>-227178</c:v>
                </c:pt>
                <c:pt idx="40">
                  <c:v>1055348</c:v>
                </c:pt>
                <c:pt idx="41">
                  <c:v>389153</c:v>
                </c:pt>
                <c:pt idx="42">
                  <c:v>1745297</c:v>
                </c:pt>
                <c:pt idx="43">
                  <c:v>-363785</c:v>
                </c:pt>
                <c:pt idx="44">
                  <c:v>443117</c:v>
                </c:pt>
                <c:pt idx="45">
                  <c:v>1548743</c:v>
                </c:pt>
                <c:pt idx="46">
                  <c:v>-790558</c:v>
                </c:pt>
                <c:pt idx="47">
                  <c:v>-278538</c:v>
                </c:pt>
                <c:pt idx="48">
                  <c:v>1279695</c:v>
                </c:pt>
                <c:pt idx="49">
                  <c:v>759340</c:v>
                </c:pt>
                <c:pt idx="50">
                  <c:v>43291</c:v>
                </c:pt>
                <c:pt idx="51">
                  <c:v>-2200381</c:v>
                </c:pt>
                <c:pt idx="52">
                  <c:v>-315896</c:v>
                </c:pt>
                <c:pt idx="53">
                  <c:v>1136987</c:v>
                </c:pt>
                <c:pt idx="54">
                  <c:v>-46572</c:v>
                </c:pt>
                <c:pt idx="55">
                  <c:v>227768</c:v>
                </c:pt>
                <c:pt idx="56">
                  <c:v>1240009</c:v>
                </c:pt>
                <c:pt idx="57">
                  <c:v>1258458</c:v>
                </c:pt>
                <c:pt idx="58">
                  <c:v>-1884052</c:v>
                </c:pt>
                <c:pt idx="59">
                  <c:v>713183</c:v>
                </c:pt>
                <c:pt idx="60">
                  <c:v>-285846</c:v>
                </c:pt>
                <c:pt idx="61">
                  <c:v>-25675</c:v>
                </c:pt>
                <c:pt idx="62">
                  <c:v>282093</c:v>
                </c:pt>
                <c:pt idx="63">
                  <c:v>-1486098</c:v>
                </c:pt>
                <c:pt idx="64">
                  <c:v>-179063</c:v>
                </c:pt>
                <c:pt idx="65">
                  <c:v>2150467</c:v>
                </c:pt>
                <c:pt idx="66">
                  <c:v>-1685596</c:v>
                </c:pt>
                <c:pt idx="67">
                  <c:v>-677158</c:v>
                </c:pt>
                <c:pt idx="68">
                  <c:v>-1575527</c:v>
                </c:pt>
                <c:pt idx="69">
                  <c:v>-72319</c:v>
                </c:pt>
                <c:pt idx="70">
                  <c:v>-877952</c:v>
                </c:pt>
                <c:pt idx="71">
                  <c:v>-125780</c:v>
                </c:pt>
                <c:pt idx="72">
                  <c:v>-623661</c:v>
                </c:pt>
                <c:pt idx="73">
                  <c:v>-394971</c:v>
                </c:pt>
                <c:pt idx="74">
                  <c:v>-239451</c:v>
                </c:pt>
                <c:pt idx="75">
                  <c:v>-7605</c:v>
                </c:pt>
                <c:pt idx="76">
                  <c:v>60417</c:v>
                </c:pt>
                <c:pt idx="77">
                  <c:v>157647</c:v>
                </c:pt>
                <c:pt idx="78">
                  <c:v>224246</c:v>
                </c:pt>
                <c:pt idx="79">
                  <c:v>209876</c:v>
                </c:pt>
                <c:pt idx="80">
                  <c:v>125500</c:v>
                </c:pt>
                <c:pt idx="81">
                  <c:v>135685</c:v>
                </c:pt>
                <c:pt idx="82">
                  <c:v>81792</c:v>
                </c:pt>
                <c:pt idx="83">
                  <c:v>-145386</c:v>
                </c:pt>
                <c:pt idx="84">
                  <c:v>-92893</c:v>
                </c:pt>
                <c:pt idx="85">
                  <c:v>-28440</c:v>
                </c:pt>
                <c:pt idx="86">
                  <c:v>-19536</c:v>
                </c:pt>
                <c:pt idx="87">
                  <c:v>-14818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5E-4471-9022-D6F484E4BB5F}"/>
            </c:ext>
          </c:extLst>
        </c:ser>
        <c:ser>
          <c:idx val="1"/>
          <c:order val="1"/>
          <c:tx>
            <c:strRef>
              <c:f>'Supply, Demand, Vacancy'!$Z$7</c:f>
              <c:strCache>
                <c:ptCount val="1"/>
                <c:pt idx="0">
                  <c:v> Net Deliveries</c:v>
                </c:pt>
              </c:strCache>
            </c:strRef>
          </c:tx>
          <c:spPr>
            <a:solidFill>
              <a:srgbClr val="2186A5">
                <a:alpha val="97647"/>
              </a:srgbClr>
            </a:solidFill>
            <a:ln>
              <a:noFill/>
            </a:ln>
            <a:effectLst/>
          </c:spPr>
          <c:invertIfNegative val="0"/>
          <c:cat>
            <c:numRef>
              <c:f>'Supply, Demand, Vacancy'!$X$8:$X$95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'Supply, Demand, Vacancy'!$Z$8:$Z$95</c:f>
              <c:numCache>
                <c:formatCode>General</c:formatCode>
                <c:ptCount val="88"/>
                <c:pt idx="0">
                  <c:v>106810</c:v>
                </c:pt>
                <c:pt idx="1">
                  <c:v>-27289</c:v>
                </c:pt>
                <c:pt idx="2">
                  <c:v>-513605</c:v>
                </c:pt>
                <c:pt idx="3">
                  <c:v>-1131046</c:v>
                </c:pt>
                <c:pt idx="4">
                  <c:v>-89967</c:v>
                </c:pt>
                <c:pt idx="5">
                  <c:v>83787</c:v>
                </c:pt>
                <c:pt idx="6">
                  <c:v>208764</c:v>
                </c:pt>
                <c:pt idx="7">
                  <c:v>4893</c:v>
                </c:pt>
                <c:pt idx="8">
                  <c:v>-960186</c:v>
                </c:pt>
                <c:pt idx="9">
                  <c:v>-266864</c:v>
                </c:pt>
                <c:pt idx="10">
                  <c:v>70044</c:v>
                </c:pt>
                <c:pt idx="11">
                  <c:v>-186714</c:v>
                </c:pt>
                <c:pt idx="12">
                  <c:v>-592946</c:v>
                </c:pt>
                <c:pt idx="13">
                  <c:v>-293703</c:v>
                </c:pt>
                <c:pt idx="14">
                  <c:v>-404560</c:v>
                </c:pt>
                <c:pt idx="15">
                  <c:v>-674155</c:v>
                </c:pt>
                <c:pt idx="16">
                  <c:v>-1151220</c:v>
                </c:pt>
                <c:pt idx="17">
                  <c:v>-243198</c:v>
                </c:pt>
                <c:pt idx="18">
                  <c:v>152593</c:v>
                </c:pt>
                <c:pt idx="19">
                  <c:v>-685955</c:v>
                </c:pt>
                <c:pt idx="20">
                  <c:v>-153843</c:v>
                </c:pt>
                <c:pt idx="21">
                  <c:v>-564351</c:v>
                </c:pt>
                <c:pt idx="22">
                  <c:v>-352217</c:v>
                </c:pt>
                <c:pt idx="23">
                  <c:v>-491318</c:v>
                </c:pt>
                <c:pt idx="24">
                  <c:v>-652771</c:v>
                </c:pt>
                <c:pt idx="25">
                  <c:v>-27659</c:v>
                </c:pt>
                <c:pt idx="26">
                  <c:v>-472315</c:v>
                </c:pt>
                <c:pt idx="27">
                  <c:v>264534</c:v>
                </c:pt>
                <c:pt idx="28">
                  <c:v>462420</c:v>
                </c:pt>
                <c:pt idx="29">
                  <c:v>-188872</c:v>
                </c:pt>
                <c:pt idx="30">
                  <c:v>-54613</c:v>
                </c:pt>
                <c:pt idx="31">
                  <c:v>-928066</c:v>
                </c:pt>
                <c:pt idx="32">
                  <c:v>-523356</c:v>
                </c:pt>
                <c:pt idx="33">
                  <c:v>-342934</c:v>
                </c:pt>
                <c:pt idx="34">
                  <c:v>-275070</c:v>
                </c:pt>
                <c:pt idx="35">
                  <c:v>-259050</c:v>
                </c:pt>
                <c:pt idx="36">
                  <c:v>5523</c:v>
                </c:pt>
                <c:pt idx="37">
                  <c:v>-104223</c:v>
                </c:pt>
                <c:pt idx="38">
                  <c:v>-146393</c:v>
                </c:pt>
                <c:pt idx="39">
                  <c:v>-702344</c:v>
                </c:pt>
                <c:pt idx="40">
                  <c:v>531228</c:v>
                </c:pt>
                <c:pt idx="41">
                  <c:v>-347417</c:v>
                </c:pt>
                <c:pt idx="42">
                  <c:v>-349085</c:v>
                </c:pt>
                <c:pt idx="43">
                  <c:v>324232</c:v>
                </c:pt>
                <c:pt idx="44">
                  <c:v>-47353</c:v>
                </c:pt>
                <c:pt idx="45">
                  <c:v>68353</c:v>
                </c:pt>
                <c:pt idx="46">
                  <c:v>240542</c:v>
                </c:pt>
                <c:pt idx="47">
                  <c:v>19845</c:v>
                </c:pt>
                <c:pt idx="48">
                  <c:v>797861</c:v>
                </c:pt>
                <c:pt idx="49">
                  <c:v>24799</c:v>
                </c:pt>
                <c:pt idx="50">
                  <c:v>255845</c:v>
                </c:pt>
                <c:pt idx="51">
                  <c:v>-957943</c:v>
                </c:pt>
                <c:pt idx="52">
                  <c:v>-1357970</c:v>
                </c:pt>
                <c:pt idx="53">
                  <c:v>407231</c:v>
                </c:pt>
                <c:pt idx="54">
                  <c:v>-159245</c:v>
                </c:pt>
                <c:pt idx="55">
                  <c:v>635153</c:v>
                </c:pt>
                <c:pt idx="56">
                  <c:v>-866258</c:v>
                </c:pt>
                <c:pt idx="57">
                  <c:v>1026147</c:v>
                </c:pt>
                <c:pt idx="58">
                  <c:v>292033</c:v>
                </c:pt>
                <c:pt idx="59">
                  <c:v>286190</c:v>
                </c:pt>
                <c:pt idx="60">
                  <c:v>1256267</c:v>
                </c:pt>
                <c:pt idx="61">
                  <c:v>980610</c:v>
                </c:pt>
                <c:pt idx="62">
                  <c:v>751584</c:v>
                </c:pt>
                <c:pt idx="63">
                  <c:v>153438</c:v>
                </c:pt>
                <c:pt idx="64">
                  <c:v>1017987</c:v>
                </c:pt>
                <c:pt idx="65">
                  <c:v>4658402</c:v>
                </c:pt>
                <c:pt idx="66">
                  <c:v>261666</c:v>
                </c:pt>
                <c:pt idx="67">
                  <c:v>652439</c:v>
                </c:pt>
                <c:pt idx="68">
                  <c:v>681014</c:v>
                </c:pt>
                <c:pt idx="69">
                  <c:v>347396</c:v>
                </c:pt>
                <c:pt idx="70">
                  <c:v>28211</c:v>
                </c:pt>
                <c:pt idx="71">
                  <c:v>679593</c:v>
                </c:pt>
                <c:pt idx="72">
                  <c:v>-89738</c:v>
                </c:pt>
                <c:pt idx="73">
                  <c:v>-80346</c:v>
                </c:pt>
                <c:pt idx="74">
                  <c:v>-227469</c:v>
                </c:pt>
                <c:pt idx="75">
                  <c:v>-305751</c:v>
                </c:pt>
                <c:pt idx="76">
                  <c:v>-341129</c:v>
                </c:pt>
                <c:pt idx="77">
                  <c:v>-167918</c:v>
                </c:pt>
                <c:pt idx="78">
                  <c:v>-95919</c:v>
                </c:pt>
                <c:pt idx="79">
                  <c:v>-146729</c:v>
                </c:pt>
                <c:pt idx="80">
                  <c:v>-249580</c:v>
                </c:pt>
                <c:pt idx="81">
                  <c:v>-214464</c:v>
                </c:pt>
                <c:pt idx="82">
                  <c:v>-178438</c:v>
                </c:pt>
                <c:pt idx="83">
                  <c:v>-148064</c:v>
                </c:pt>
                <c:pt idx="84">
                  <c:v>-122130</c:v>
                </c:pt>
                <c:pt idx="85">
                  <c:v>-100010</c:v>
                </c:pt>
                <c:pt idx="86">
                  <c:v>-80858</c:v>
                </c:pt>
                <c:pt idx="87">
                  <c:v>-64513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5E-4471-9022-D6F484E4B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44524527"/>
        <c:axId val="1644522031"/>
      </c:barChart>
      <c:lineChart>
        <c:grouping val="standard"/>
        <c:varyColors val="0"/>
        <c:ser>
          <c:idx val="2"/>
          <c:order val="2"/>
          <c:tx>
            <c:strRef>
              <c:f>'Supply, Demand, Vacancy'!$AA$7</c:f>
              <c:strCache>
                <c:ptCount val="1"/>
                <c:pt idx="0">
                  <c:v> Vacancy</c:v>
                </c:pt>
              </c:strCache>
            </c:strRef>
          </c:tx>
          <c:spPr>
            <a:ln w="38100" cap="rnd">
              <a:solidFill>
                <a:srgbClr val="75B901"/>
              </a:solidFill>
              <a:round/>
            </a:ln>
            <a:effectLst/>
          </c:spPr>
          <c:marker>
            <c:symbol val="none"/>
          </c:marker>
          <c:cat>
            <c:numRef>
              <c:f>'Supply, Demand, Vacancy'!$X$8:$X$95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'Supply, Demand, Vacancy'!$AA$8:$AA$95</c:f>
              <c:numCache>
                <c:formatCode>General</c:formatCode>
                <c:ptCount val="88"/>
                <c:pt idx="0">
                  <c:v>0.10327357527658132</c:v>
                </c:pt>
                <c:pt idx="1">
                  <c:v>0.10647979222758398</c:v>
                </c:pt>
                <c:pt idx="2">
                  <c:v>0.10622516421161565</c:v>
                </c:pt>
                <c:pt idx="3">
                  <c:v>0.10218663417519051</c:v>
                </c:pt>
                <c:pt idx="4">
                  <c:v>0.10442297284805305</c:v>
                </c:pt>
                <c:pt idx="5">
                  <c:v>0.10894436852602384</c:v>
                </c:pt>
                <c:pt idx="6">
                  <c:v>0.11230738088745122</c:v>
                </c:pt>
                <c:pt idx="7">
                  <c:v>0.11383997450968135</c:v>
                </c:pt>
                <c:pt idx="8">
                  <c:v>0.11092926669830881</c:v>
                </c:pt>
                <c:pt idx="9">
                  <c:v>0.11034495163634343</c:v>
                </c:pt>
                <c:pt idx="10">
                  <c:v>0.10934484758075351</c:v>
                </c:pt>
                <c:pt idx="11">
                  <c:v>0.10765655998877888</c:v>
                </c:pt>
                <c:pt idx="12">
                  <c:v>0.10850385762883615</c:v>
                </c:pt>
                <c:pt idx="13">
                  <c:v>0.10918644675918004</c:v>
                </c:pt>
                <c:pt idx="14">
                  <c:v>0.11014355141916114</c:v>
                </c:pt>
                <c:pt idx="15">
                  <c:v>0.10597603895185125</c:v>
                </c:pt>
                <c:pt idx="16">
                  <c:v>0.10481052692147109</c:v>
                </c:pt>
                <c:pt idx="17">
                  <c:v>0.10452774346252194</c:v>
                </c:pt>
                <c:pt idx="18">
                  <c:v>0.1060009791344973</c:v>
                </c:pt>
                <c:pt idx="19">
                  <c:v>0.10352611544776394</c:v>
                </c:pt>
                <c:pt idx="20">
                  <c:v>0.100131637035414</c:v>
                </c:pt>
                <c:pt idx="21">
                  <c:v>9.7185156583994126E-2</c:v>
                </c:pt>
                <c:pt idx="22">
                  <c:v>9.045812043369067E-2</c:v>
                </c:pt>
                <c:pt idx="23">
                  <c:v>8.807066084608603E-2</c:v>
                </c:pt>
                <c:pt idx="24">
                  <c:v>8.5627969706516108E-2</c:v>
                </c:pt>
                <c:pt idx="25">
                  <c:v>8.2403643230009802E-2</c:v>
                </c:pt>
                <c:pt idx="26">
                  <c:v>7.9896934602406419E-2</c:v>
                </c:pt>
                <c:pt idx="27">
                  <c:v>7.486112429030338E-2</c:v>
                </c:pt>
                <c:pt idx="28">
                  <c:v>7.3989947433466874E-2</c:v>
                </c:pt>
                <c:pt idx="29">
                  <c:v>7.3392508341247373E-2</c:v>
                </c:pt>
                <c:pt idx="30">
                  <c:v>7.6085352606702294E-2</c:v>
                </c:pt>
                <c:pt idx="31">
                  <c:v>6.9217858652580358E-2</c:v>
                </c:pt>
                <c:pt idx="32">
                  <c:v>6.6469277480156297E-2</c:v>
                </c:pt>
                <c:pt idx="33">
                  <c:v>6.1837481341827157E-2</c:v>
                </c:pt>
                <c:pt idx="34">
                  <c:v>5.8814021900603516E-2</c:v>
                </c:pt>
                <c:pt idx="35">
                  <c:v>5.7300614433162103E-2</c:v>
                </c:pt>
                <c:pt idx="36">
                  <c:v>5.6015944566933915E-2</c:v>
                </c:pt>
                <c:pt idx="37">
                  <c:v>5.5838880090893966E-2</c:v>
                </c:pt>
                <c:pt idx="38">
                  <c:v>5.811814207012244E-2</c:v>
                </c:pt>
                <c:pt idx="39">
                  <c:v>5.7321923726363661E-2</c:v>
                </c:pt>
                <c:pt idx="40">
                  <c:v>5.5810010924777345E-2</c:v>
                </c:pt>
                <c:pt idx="41">
                  <c:v>5.373256070405056E-2</c:v>
                </c:pt>
                <c:pt idx="42">
                  <c:v>4.7975882867555407E-2</c:v>
                </c:pt>
                <c:pt idx="43">
                  <c:v>4.9917453808137779E-2</c:v>
                </c:pt>
                <c:pt idx="44">
                  <c:v>4.8593127746739087E-2</c:v>
                </c:pt>
                <c:pt idx="45">
                  <c:v>4.4435052686705431E-2</c:v>
                </c:pt>
                <c:pt idx="46">
                  <c:v>4.7173851751258246E-2</c:v>
                </c:pt>
                <c:pt idx="47">
                  <c:v>4.8027093630094615E-2</c:v>
                </c:pt>
                <c:pt idx="48">
                  <c:v>4.6666289316387388E-2</c:v>
                </c:pt>
                <c:pt idx="49">
                  <c:v>4.4561782433403307E-2</c:v>
                </c:pt>
                <c:pt idx="50">
                  <c:v>4.5123531770871049E-2</c:v>
                </c:pt>
                <c:pt idx="51">
                  <c:v>4.8710597799496699E-2</c:v>
                </c:pt>
                <c:pt idx="52">
                  <c:v>4.5974809571938939E-2</c:v>
                </c:pt>
                <c:pt idx="53">
                  <c:v>4.3802957737107018E-2</c:v>
                </c:pt>
                <c:pt idx="54">
                  <c:v>4.3575566686882103E-2</c:v>
                </c:pt>
                <c:pt idx="55">
                  <c:v>4.4637037251275324E-2</c:v>
                </c:pt>
                <c:pt idx="56">
                  <c:v>3.8813821022108182E-2</c:v>
                </c:pt>
                <c:pt idx="57">
                  <c:v>3.8082537538263538E-2</c:v>
                </c:pt>
                <c:pt idx="58">
                  <c:v>4.3956117436897063E-2</c:v>
                </c:pt>
                <c:pt idx="59">
                  <c:v>4.2900612810540951E-2</c:v>
                </c:pt>
                <c:pt idx="60">
                  <c:v>4.7037850374617204E-2</c:v>
                </c:pt>
                <c:pt idx="61">
                  <c:v>4.9699830050800892E-2</c:v>
                </c:pt>
                <c:pt idx="62">
                  <c:v>5.0895411955778021E-2</c:v>
                </c:pt>
                <c:pt idx="63">
                  <c:v>5.5407946859542E-2</c:v>
                </c:pt>
                <c:pt idx="64">
                  <c:v>5.8553542478135941E-2</c:v>
                </c:pt>
                <c:pt idx="65">
                  <c:v>6.4639359862475182E-2</c:v>
                </c:pt>
                <c:pt idx="66">
                  <c:v>6.989148255094875E-2</c:v>
                </c:pt>
                <c:pt idx="67">
                  <c:v>7.3378812235831453E-2</c:v>
                </c:pt>
                <c:pt idx="68">
                  <c:v>7.9360778286566805E-2</c:v>
                </c:pt>
                <c:pt idx="69">
                  <c:v>8.0422876597803727E-2</c:v>
                </c:pt>
                <c:pt idx="70">
                  <c:v>8.2870823678010366E-2</c:v>
                </c:pt>
                <c:pt idx="71">
                  <c:v>8.458916627292512E-2</c:v>
                </c:pt>
                <c:pt idx="72">
                  <c:v>8.6065099833801853E-2</c:v>
                </c:pt>
                <c:pt idx="73">
                  <c:v>8.6948286563367685E-2</c:v>
                </c:pt>
                <c:pt idx="74">
                  <c:v>8.7047773084596644E-2</c:v>
                </c:pt>
                <c:pt idx="75">
                  <c:v>8.6325299915557055E-2</c:v>
                </c:pt>
                <c:pt idx="76">
                  <c:v>8.5332229056600956E-2</c:v>
                </c:pt>
                <c:pt idx="77">
                  <c:v>8.4508002235136534E-2</c:v>
                </c:pt>
                <c:pt idx="78">
                  <c:v>8.3686504659653257E-2</c:v>
                </c:pt>
                <c:pt idx="79">
                  <c:v>8.276773679179586E-2</c:v>
                </c:pt>
                <c:pt idx="80">
                  <c:v>8.1824126842757361E-2</c:v>
                </c:pt>
                <c:pt idx="81">
                  <c:v>8.0936531653101482E-2</c:v>
                </c:pt>
                <c:pt idx="82">
                  <c:v>8.026001463070026E-2</c:v>
                </c:pt>
                <c:pt idx="83">
                  <c:v>8.0094701299828902E-2</c:v>
                </c:pt>
                <c:pt idx="84">
                  <c:v>7.9929385676382594E-2</c:v>
                </c:pt>
                <c:pt idx="85">
                  <c:v>7.9744106500766257E-2</c:v>
                </c:pt>
                <c:pt idx="86">
                  <c:v>7.9583649873642692E-2</c:v>
                </c:pt>
                <c:pt idx="87">
                  <c:v>7.9451871508308861E-2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5E-4471-9022-D6F484E4B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5544031"/>
        <c:axId val="1755539455"/>
      </c:lineChart>
      <c:scatterChart>
        <c:scatterStyle val="lineMarker"/>
        <c:varyColors val="0"/>
        <c:ser>
          <c:idx val="4"/>
          <c:order val="4"/>
          <c:tx>
            <c:strRef>
              <c:f>'Supply, Demand, Vacancy'!$AE$24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5E-4471-9022-D6F484E4BB5F}"/>
              </c:ext>
            </c:extLst>
          </c:dPt>
          <c:xVal>
            <c:numRef>
              <c:f>'Supply, Demand, Vacancy'!$AE$25:$AE$26</c:f>
              <c:numCache>
                <c:formatCode>General</c:formatCode>
                <c:ptCount val="2"/>
                <c:pt idx="0">
                  <c:v>71.5</c:v>
                </c:pt>
                <c:pt idx="1">
                  <c:v>71.5</c:v>
                </c:pt>
              </c:numCache>
            </c:numRef>
          </c:xVal>
          <c:yVal>
            <c:numRef>
              <c:f>'Supply, Demand, Vacancy'!$AF$25:$AF$26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65E-4471-9022-D6F484E4BB5F}"/>
            </c:ext>
          </c:extLst>
        </c:ser>
        <c:ser>
          <c:idx val="5"/>
          <c:order val="5"/>
          <c:tx>
            <c:strRef>
              <c:f>'Supply, Demand, Vacancy'!$AE$24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5E-4471-9022-D6F484E4BB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'Supply, Demand, Vacancy'!$AE$27:$AE$28</c:f>
              <c:numCache>
                <c:formatCode>General</c:formatCode>
                <c:ptCount val="2"/>
                <c:pt idx="0">
                  <c:v>71</c:v>
                </c:pt>
                <c:pt idx="1">
                  <c:v>71</c:v>
                </c:pt>
              </c:numCache>
            </c:numRef>
          </c:xVal>
          <c:yVal>
            <c:numRef>
              <c:f>'Supply, Demand, Vacancy'!$AF$27:$AF$28</c:f>
              <c:numCache>
                <c:formatCode>General</c:formatCode>
                <c:ptCount val="2"/>
                <c:pt idx="0">
                  <c:v>0</c:v>
                </c:pt>
                <c:pt idx="1">
                  <c:v>-100000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965E-4471-9022-D6F484E4B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5544031"/>
        <c:axId val="1755539455"/>
      </c:scatterChart>
      <c:catAx>
        <c:axId val="1755544031"/>
        <c:scaling>
          <c:orientation val="minMax"/>
        </c:scaling>
        <c:delete val="0"/>
        <c:axPos val="b"/>
        <c:numFmt formatCode="yy" sourceLinked="0"/>
        <c:majorTickMark val="cross"/>
        <c:minorTickMark val="in"/>
        <c:tickLblPos val="nextTo"/>
        <c:spPr>
          <a:noFill/>
          <a:ln w="1587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0"/>
        <c:tickLblSkip val="4"/>
        <c:tickMarkSkip val="4"/>
        <c:noMultiLvlLbl val="0"/>
      </c:catAx>
      <c:valAx>
        <c:axId val="1755539455"/>
        <c:scaling>
          <c:orientation val="minMax"/>
          <c:max val="0.15"/>
          <c:min val="0.0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aseline="0">
                    <a:solidFill>
                      <a:srgbClr val="A6A6A6"/>
                    </a:solidFill>
                  </a:rPr>
                  <a:t>Net Absorption &amp; Net Deliveries in SF</a:t>
                </a:r>
              </a:p>
            </c:rich>
          </c:tx>
          <c:layout>
            <c:manualLayout>
              <c:xMode val="edge"/>
              <c:yMode val="edge"/>
              <c:x val="2.008944761289029E-2"/>
              <c:y val="0.129319723624345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high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At val="88"/>
        <c:crossBetween val="between"/>
        <c:majorUnit val="0.02"/>
      </c:valAx>
      <c:valAx>
        <c:axId val="1644522031"/>
        <c:scaling>
          <c:orientation val="minMax"/>
          <c:max val="6000000"/>
          <c:min val="-30000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Vacancy Rate</a:t>
                </a:r>
              </a:p>
            </c:rich>
          </c:tx>
          <c:layout>
            <c:manualLayout>
              <c:xMode val="edge"/>
              <c:yMode val="edge"/>
              <c:x val="0.97651441866565136"/>
              <c:y val="0.348543208865196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[&gt;0]0.0&quot;M&quot;;[Red]\-0.0&quot;M&quot;;0" sourceLinked="0"/>
        <c:majorTickMark val="out"/>
        <c:minorTickMark val="none"/>
        <c:tickLblPos val="low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44524527"/>
        <c:crosses val="max"/>
        <c:crossBetween val="between"/>
        <c:majorUnit val="1500000"/>
        <c:dispUnits>
          <c:builtInUnit val="millions"/>
        </c:dispUnits>
      </c:valAx>
      <c:catAx>
        <c:axId val="1644524527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644522031"/>
        <c:crossesAt val="0"/>
        <c:auto val="0"/>
        <c:lblAlgn val="ctr"/>
        <c:lblOffset val="100"/>
        <c:tickLblSkip val="1"/>
        <c:tickMarkSkip val="1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1504433226864699"/>
          <c:y val="0.90457485325383624"/>
          <c:w val="0.77504837384142689"/>
          <c:h val="5.74882256262995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48777931120245"/>
          <c:y val="3.9390362004445061E-2"/>
          <c:w val="0.79147985093490092"/>
          <c:h val="0.73834587280618924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'Cap Rates'!$AE$7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'Cap Rates'!$X$8:$X$95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'Cap Rates'!$AE$8:$AE$95</c:f>
              <c:numCache>
                <c:formatCode>General</c:formatCode>
                <c:ptCount val="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0-4598-A401-A9AA32E8A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55544031"/>
        <c:axId val="1755539455"/>
      </c:barChart>
      <c:lineChart>
        <c:grouping val="standard"/>
        <c:varyColors val="0"/>
        <c:ser>
          <c:idx val="0"/>
          <c:order val="0"/>
          <c:tx>
            <c:strRef>
              <c:f>'Cap Rates'!$Y$7</c:f>
              <c:strCache>
                <c:ptCount val="1"/>
                <c:pt idx="0">
                  <c:v> Specialized</c:v>
                </c:pt>
              </c:strCache>
            </c:strRef>
          </c:tx>
          <c:spPr>
            <a:ln w="38100" cap="rnd">
              <a:solidFill>
                <a:srgbClr val="F28F20"/>
              </a:solidFill>
              <a:round/>
            </a:ln>
            <a:effectLst/>
          </c:spPr>
          <c:marker>
            <c:symbol val="none"/>
          </c:marker>
          <c:cat>
            <c:numRef>
              <c:f>'Cap Rates'!$X$8:$X$95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'Cap Rates'!$Y$8:$Y$95</c:f>
              <c:numCache>
                <c:formatCode>General</c:formatCode>
                <c:ptCount val="88"/>
                <c:pt idx="0">
                  <c:v>7.7415097645826714E-2</c:v>
                </c:pt>
                <c:pt idx="1">
                  <c:v>7.946581024272073E-2</c:v>
                </c:pt>
                <c:pt idx="2">
                  <c:v>8.1868091525874195E-2</c:v>
                </c:pt>
                <c:pt idx="3">
                  <c:v>8.4130021746436773E-2</c:v>
                </c:pt>
                <c:pt idx="4">
                  <c:v>8.6357028045333531E-2</c:v>
                </c:pt>
                <c:pt idx="5">
                  <c:v>8.7585696391839246E-2</c:v>
                </c:pt>
                <c:pt idx="6">
                  <c:v>8.8232626297619396E-2</c:v>
                </c:pt>
                <c:pt idx="7">
                  <c:v>8.9097838699364246E-2</c:v>
                </c:pt>
                <c:pt idx="8">
                  <c:v>8.9022824001141337E-2</c:v>
                </c:pt>
                <c:pt idx="9">
                  <c:v>8.8372205342311286E-2</c:v>
                </c:pt>
                <c:pt idx="10">
                  <c:v>8.749701362001247E-2</c:v>
                </c:pt>
                <c:pt idx="11">
                  <c:v>8.5679922467113284E-2</c:v>
                </c:pt>
                <c:pt idx="12">
                  <c:v>8.4622741584897243E-2</c:v>
                </c:pt>
                <c:pt idx="13">
                  <c:v>8.3811025222809379E-2</c:v>
                </c:pt>
                <c:pt idx="14">
                  <c:v>8.2982212530979732E-2</c:v>
                </c:pt>
                <c:pt idx="15">
                  <c:v>8.2807839992533841E-2</c:v>
                </c:pt>
                <c:pt idx="16">
                  <c:v>8.1884765876066259E-2</c:v>
                </c:pt>
                <c:pt idx="17">
                  <c:v>8.1101707469796488E-2</c:v>
                </c:pt>
                <c:pt idx="18">
                  <c:v>8.0318938402776069E-2</c:v>
                </c:pt>
                <c:pt idx="19">
                  <c:v>7.9851719610211383E-2</c:v>
                </c:pt>
                <c:pt idx="20">
                  <c:v>7.9444890557928624E-2</c:v>
                </c:pt>
                <c:pt idx="21">
                  <c:v>7.9442634729272127E-2</c:v>
                </c:pt>
                <c:pt idx="22">
                  <c:v>7.8804667920846866E-2</c:v>
                </c:pt>
                <c:pt idx="23">
                  <c:v>7.827814075795593E-2</c:v>
                </c:pt>
                <c:pt idx="24">
                  <c:v>7.7740160760673874E-2</c:v>
                </c:pt>
                <c:pt idx="25">
                  <c:v>7.711571364321812E-2</c:v>
                </c:pt>
                <c:pt idx="26">
                  <c:v>7.6414291196212264E-2</c:v>
                </c:pt>
                <c:pt idx="27">
                  <c:v>7.5280916397595918E-2</c:v>
                </c:pt>
                <c:pt idx="28">
                  <c:v>7.430568451351105E-2</c:v>
                </c:pt>
                <c:pt idx="29">
                  <c:v>7.3274903054982715E-2</c:v>
                </c:pt>
                <c:pt idx="30">
                  <c:v>7.1951943322184062E-2</c:v>
                </c:pt>
                <c:pt idx="31">
                  <c:v>7.1089958564449815E-2</c:v>
                </c:pt>
                <c:pt idx="32">
                  <c:v>7.0947527565027674E-2</c:v>
                </c:pt>
                <c:pt idx="33">
                  <c:v>7.0779466698345991E-2</c:v>
                </c:pt>
                <c:pt idx="34">
                  <c:v>7.1045141471662659E-2</c:v>
                </c:pt>
                <c:pt idx="35">
                  <c:v>7.1444115082991103E-2</c:v>
                </c:pt>
                <c:pt idx="36">
                  <c:v>7.2581714471513417E-2</c:v>
                </c:pt>
                <c:pt idx="37">
                  <c:v>7.36331110426348E-2</c:v>
                </c:pt>
                <c:pt idx="38">
                  <c:v>7.4478027380895956E-2</c:v>
                </c:pt>
                <c:pt idx="39">
                  <c:v>7.4677893863673614E-2</c:v>
                </c:pt>
                <c:pt idx="40">
                  <c:v>7.4722454347397979E-2</c:v>
                </c:pt>
                <c:pt idx="41">
                  <c:v>7.4318048063161807E-2</c:v>
                </c:pt>
                <c:pt idx="42">
                  <c:v>7.4307929665775943E-2</c:v>
                </c:pt>
                <c:pt idx="43">
                  <c:v>7.4158993418385624E-2</c:v>
                </c:pt>
                <c:pt idx="44">
                  <c:v>7.4008798531795816E-2</c:v>
                </c:pt>
                <c:pt idx="45">
                  <c:v>7.3781949484731019E-2</c:v>
                </c:pt>
                <c:pt idx="46">
                  <c:v>7.333104681564441E-2</c:v>
                </c:pt>
                <c:pt idx="47">
                  <c:v>7.314911074995864E-2</c:v>
                </c:pt>
                <c:pt idx="48">
                  <c:v>7.2443950287350664E-2</c:v>
                </c:pt>
                <c:pt idx="49">
                  <c:v>7.1334680199562808E-2</c:v>
                </c:pt>
                <c:pt idx="50">
                  <c:v>6.9872440481967751E-2</c:v>
                </c:pt>
                <c:pt idx="51">
                  <c:v>6.8010505419321562E-2</c:v>
                </c:pt>
                <c:pt idx="52">
                  <c:v>6.5906981931866795E-2</c:v>
                </c:pt>
                <c:pt idx="53">
                  <c:v>6.3647209826054291E-2</c:v>
                </c:pt>
                <c:pt idx="54">
                  <c:v>6.1827622395599836E-2</c:v>
                </c:pt>
                <c:pt idx="55">
                  <c:v>6.0839659083523748E-2</c:v>
                </c:pt>
                <c:pt idx="56">
                  <c:v>6.0828421482241782E-2</c:v>
                </c:pt>
                <c:pt idx="57">
                  <c:v>6.1261131798512884E-2</c:v>
                </c:pt>
                <c:pt idx="58">
                  <c:v>6.2434290369773042E-2</c:v>
                </c:pt>
                <c:pt idx="59">
                  <c:v>6.402315375518533E-2</c:v>
                </c:pt>
                <c:pt idx="60">
                  <c:v>6.6044832309282084E-2</c:v>
                </c:pt>
                <c:pt idx="61">
                  <c:v>6.7712607392112809E-2</c:v>
                </c:pt>
                <c:pt idx="62">
                  <c:v>6.9291113222887141E-2</c:v>
                </c:pt>
                <c:pt idx="63">
                  <c:v>7.0170109835248989E-2</c:v>
                </c:pt>
                <c:pt idx="64">
                  <c:v>7.0838762001863967E-2</c:v>
                </c:pt>
                <c:pt idx="65">
                  <c:v>7.1477084391091308E-2</c:v>
                </c:pt>
                <c:pt idx="66">
                  <c:v>7.1659280143823584E-2</c:v>
                </c:pt>
                <c:pt idx="67">
                  <c:v>7.1521743420991268E-2</c:v>
                </c:pt>
                <c:pt idx="68">
                  <c:v>7.1357228161188016E-2</c:v>
                </c:pt>
                <c:pt idx="69">
                  <c:v>7.119412408682517E-2</c:v>
                </c:pt>
                <c:pt idx="70">
                  <c:v>7.1185341627398882E-2</c:v>
                </c:pt>
                <c:pt idx="71">
                  <c:v>7.0946664179972307E-2</c:v>
                </c:pt>
                <c:pt idx="72">
                  <c:v>7.0976664179972324E-2</c:v>
                </c:pt>
                <c:pt idx="73">
                  <c:v>7.0867664179972312E-2</c:v>
                </c:pt>
                <c:pt idx="74">
                  <c:v>7.0683664179972322E-2</c:v>
                </c:pt>
                <c:pt idx="75">
                  <c:v>7.0441664179972316E-2</c:v>
                </c:pt>
                <c:pt idx="76">
                  <c:v>7.0222664179972305E-2</c:v>
                </c:pt>
                <c:pt idx="77">
                  <c:v>7.0044664179972307E-2</c:v>
                </c:pt>
                <c:pt idx="78">
                  <c:v>6.9865664179972309E-2</c:v>
                </c:pt>
                <c:pt idx="79">
                  <c:v>6.9704664179972314E-2</c:v>
                </c:pt>
                <c:pt idx="80">
                  <c:v>6.9514664179972319E-2</c:v>
                </c:pt>
                <c:pt idx="81">
                  <c:v>6.9328664179972313E-2</c:v>
                </c:pt>
                <c:pt idx="82">
                  <c:v>6.9212664179972308E-2</c:v>
                </c:pt>
                <c:pt idx="83">
                  <c:v>6.9112664179972305E-2</c:v>
                </c:pt>
                <c:pt idx="84">
                  <c:v>6.9027664179972303E-2</c:v>
                </c:pt>
                <c:pt idx="85">
                  <c:v>6.8896664179972311E-2</c:v>
                </c:pt>
                <c:pt idx="86">
                  <c:v>6.8744664179972312E-2</c:v>
                </c:pt>
                <c:pt idx="87">
                  <c:v>6.8662664179972313E-2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20-4598-A401-A9AA32E8A32E}"/>
            </c:ext>
          </c:extLst>
        </c:ser>
        <c:ser>
          <c:idx val="1"/>
          <c:order val="1"/>
          <c:tx>
            <c:strRef>
              <c:f>'Cap Rates'!$Z$7</c:f>
              <c:strCache>
                <c:ptCount val="1"/>
                <c:pt idx="0">
                  <c:v> Logistics</c:v>
                </c:pt>
              </c:strCache>
            </c:strRef>
          </c:tx>
          <c:spPr>
            <a:ln w="38100" cap="rnd">
              <a:solidFill>
                <a:srgbClr val="2186A5"/>
              </a:solidFill>
              <a:round/>
            </a:ln>
            <a:effectLst/>
          </c:spPr>
          <c:marker>
            <c:symbol val="none"/>
          </c:marker>
          <c:cat>
            <c:numRef>
              <c:f>'Cap Rates'!$X$8:$X$95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'Cap Rates'!$Z$8:$Z$95</c:f>
              <c:numCache>
                <c:formatCode>General</c:formatCode>
                <c:ptCount val="88"/>
                <c:pt idx="0">
                  <c:v>7.7644199600312463E-2</c:v>
                </c:pt>
                <c:pt idx="1">
                  <c:v>7.9721015584415411E-2</c:v>
                </c:pt>
                <c:pt idx="2">
                  <c:v>8.2132050082836777E-2</c:v>
                </c:pt>
                <c:pt idx="3">
                  <c:v>8.4434646655332679E-2</c:v>
                </c:pt>
                <c:pt idx="4">
                  <c:v>8.6837760881380982E-2</c:v>
                </c:pt>
                <c:pt idx="5">
                  <c:v>8.8080500735348774E-2</c:v>
                </c:pt>
                <c:pt idx="6">
                  <c:v>8.8686793402140349E-2</c:v>
                </c:pt>
                <c:pt idx="7">
                  <c:v>8.9503489930143953E-2</c:v>
                </c:pt>
                <c:pt idx="8">
                  <c:v>8.9333977836369705E-2</c:v>
                </c:pt>
                <c:pt idx="9">
                  <c:v>8.8731668035862465E-2</c:v>
                </c:pt>
                <c:pt idx="10">
                  <c:v>8.7891137876878148E-2</c:v>
                </c:pt>
                <c:pt idx="11">
                  <c:v>8.6053887162489628E-2</c:v>
                </c:pt>
                <c:pt idx="12">
                  <c:v>8.499250698452937E-2</c:v>
                </c:pt>
                <c:pt idx="13">
                  <c:v>8.4165244881298271E-2</c:v>
                </c:pt>
                <c:pt idx="14">
                  <c:v>8.3313438483640784E-2</c:v>
                </c:pt>
                <c:pt idx="15">
                  <c:v>8.3193073591815297E-2</c:v>
                </c:pt>
                <c:pt idx="16">
                  <c:v>8.2419625153220683E-2</c:v>
                </c:pt>
                <c:pt idx="17">
                  <c:v>8.1621509697790737E-2</c:v>
                </c:pt>
                <c:pt idx="18">
                  <c:v>8.0788350442452306E-2</c:v>
                </c:pt>
                <c:pt idx="19">
                  <c:v>8.0250453204014041E-2</c:v>
                </c:pt>
                <c:pt idx="20">
                  <c:v>7.9777630707108346E-2</c:v>
                </c:pt>
                <c:pt idx="21">
                  <c:v>7.9832282892820627E-2</c:v>
                </c:pt>
                <c:pt idx="22">
                  <c:v>7.9151823074965558E-2</c:v>
                </c:pt>
                <c:pt idx="23">
                  <c:v>7.8500432847065357E-2</c:v>
                </c:pt>
                <c:pt idx="24">
                  <c:v>7.784323741966917E-2</c:v>
                </c:pt>
                <c:pt idx="25">
                  <c:v>7.7157453763901235E-2</c:v>
                </c:pt>
                <c:pt idx="26">
                  <c:v>7.6393257006386953E-2</c:v>
                </c:pt>
                <c:pt idx="27">
                  <c:v>7.530317696868763E-2</c:v>
                </c:pt>
                <c:pt idx="28">
                  <c:v>7.4317112039810285E-2</c:v>
                </c:pt>
                <c:pt idx="29">
                  <c:v>7.3283045638672509E-2</c:v>
                </c:pt>
                <c:pt idx="30">
                  <c:v>7.1851026345492786E-2</c:v>
                </c:pt>
                <c:pt idx="31">
                  <c:v>7.0896674181601171E-2</c:v>
                </c:pt>
                <c:pt idx="32">
                  <c:v>7.0549178184202629E-2</c:v>
                </c:pt>
                <c:pt idx="33">
                  <c:v>7.035583793175236E-2</c:v>
                </c:pt>
                <c:pt idx="34">
                  <c:v>7.0603935802777087E-2</c:v>
                </c:pt>
                <c:pt idx="35">
                  <c:v>7.0975915649581001E-2</c:v>
                </c:pt>
                <c:pt idx="36">
                  <c:v>7.2153527320589203E-2</c:v>
                </c:pt>
                <c:pt idx="37">
                  <c:v>7.3246255986502903E-2</c:v>
                </c:pt>
                <c:pt idx="38">
                  <c:v>7.4044146983424139E-2</c:v>
                </c:pt>
                <c:pt idx="39">
                  <c:v>7.409604616120119E-2</c:v>
                </c:pt>
                <c:pt idx="40">
                  <c:v>7.4176277126034737E-2</c:v>
                </c:pt>
                <c:pt idx="41">
                  <c:v>7.3791870115562985E-2</c:v>
                </c:pt>
                <c:pt idx="42">
                  <c:v>7.3697491486067621E-2</c:v>
                </c:pt>
                <c:pt idx="43">
                  <c:v>7.346285409658275E-2</c:v>
                </c:pt>
                <c:pt idx="44">
                  <c:v>7.3320452935007996E-2</c:v>
                </c:pt>
                <c:pt idx="45">
                  <c:v>7.3080397195154245E-2</c:v>
                </c:pt>
                <c:pt idx="46">
                  <c:v>7.2699743921135568E-2</c:v>
                </c:pt>
                <c:pt idx="47">
                  <c:v>7.2385020020204735E-2</c:v>
                </c:pt>
                <c:pt idx="48">
                  <c:v>7.1518362530365712E-2</c:v>
                </c:pt>
                <c:pt idx="49">
                  <c:v>7.0658729663820266E-2</c:v>
                </c:pt>
                <c:pt idx="50">
                  <c:v>6.9045406996971606E-2</c:v>
                </c:pt>
                <c:pt idx="51">
                  <c:v>6.7067848066320213E-2</c:v>
                </c:pt>
                <c:pt idx="52">
                  <c:v>6.5196323597340664E-2</c:v>
                </c:pt>
                <c:pt idx="53">
                  <c:v>6.3004949459068788E-2</c:v>
                </c:pt>
                <c:pt idx="54">
                  <c:v>6.1341362958064583E-2</c:v>
                </c:pt>
                <c:pt idx="55">
                  <c:v>6.0146275787838106E-2</c:v>
                </c:pt>
                <c:pt idx="56">
                  <c:v>6.0169379718814919E-2</c:v>
                </c:pt>
                <c:pt idx="57">
                  <c:v>6.0456489106634599E-2</c:v>
                </c:pt>
                <c:pt idx="58">
                  <c:v>6.1684582898786033E-2</c:v>
                </c:pt>
                <c:pt idx="59">
                  <c:v>6.3427899997352252E-2</c:v>
                </c:pt>
                <c:pt idx="60">
                  <c:v>6.5441337521285711E-2</c:v>
                </c:pt>
                <c:pt idx="61">
                  <c:v>6.7208228326952071E-2</c:v>
                </c:pt>
                <c:pt idx="62">
                  <c:v>6.8727598494222525E-2</c:v>
                </c:pt>
                <c:pt idx="63">
                  <c:v>6.9579658197015337E-2</c:v>
                </c:pt>
                <c:pt idx="64">
                  <c:v>7.0236700974894845E-2</c:v>
                </c:pt>
                <c:pt idx="65">
                  <c:v>7.087406490384951E-2</c:v>
                </c:pt>
                <c:pt idx="66">
                  <c:v>7.1058270474263954E-2</c:v>
                </c:pt>
                <c:pt idx="67">
                  <c:v>7.0844293261687563E-2</c:v>
                </c:pt>
                <c:pt idx="68">
                  <c:v>7.0610052425789757E-2</c:v>
                </c:pt>
                <c:pt idx="69">
                  <c:v>7.0464802680173327E-2</c:v>
                </c:pt>
                <c:pt idx="70">
                  <c:v>7.043074950698168E-2</c:v>
                </c:pt>
                <c:pt idx="71">
                  <c:v>7.02185400966224E-2</c:v>
                </c:pt>
                <c:pt idx="72">
                  <c:v>7.0209540096622405E-2</c:v>
                </c:pt>
                <c:pt idx="73">
                  <c:v>7.0033540096622396E-2</c:v>
                </c:pt>
                <c:pt idx="74">
                  <c:v>6.9888540096622404E-2</c:v>
                </c:pt>
                <c:pt idx="75">
                  <c:v>6.9641540096622406E-2</c:v>
                </c:pt>
                <c:pt idx="76">
                  <c:v>6.9421540096622408E-2</c:v>
                </c:pt>
                <c:pt idx="77">
                  <c:v>6.9240540096622408E-2</c:v>
                </c:pt>
                <c:pt idx="78">
                  <c:v>6.9058540096622406E-2</c:v>
                </c:pt>
                <c:pt idx="79">
                  <c:v>6.8892540096622393E-2</c:v>
                </c:pt>
                <c:pt idx="80">
                  <c:v>6.8696540096622405E-2</c:v>
                </c:pt>
                <c:pt idx="81">
                  <c:v>6.8508540096622397E-2</c:v>
                </c:pt>
                <c:pt idx="82">
                  <c:v>6.8389540096622403E-2</c:v>
                </c:pt>
                <c:pt idx="83">
                  <c:v>6.8288540096622413E-2</c:v>
                </c:pt>
                <c:pt idx="84">
                  <c:v>6.8204540096622399E-2</c:v>
                </c:pt>
                <c:pt idx="85">
                  <c:v>6.8074540096622407E-2</c:v>
                </c:pt>
                <c:pt idx="86">
                  <c:v>6.7923540096622395E-2</c:v>
                </c:pt>
                <c:pt idx="87">
                  <c:v>6.7842540096622397E-2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20-4598-A401-A9AA32E8A32E}"/>
            </c:ext>
          </c:extLst>
        </c:ser>
        <c:ser>
          <c:idx val="2"/>
          <c:order val="2"/>
          <c:tx>
            <c:strRef>
              <c:f>'Cap Rates'!$AA$7</c:f>
              <c:strCache>
                <c:ptCount val="1"/>
                <c:pt idx="0">
                  <c:v> Flex</c:v>
                </c:pt>
              </c:strCache>
            </c:strRef>
          </c:tx>
          <c:spPr>
            <a:ln w="38100" cap="rnd">
              <a:solidFill>
                <a:srgbClr val="75B901"/>
              </a:solidFill>
              <a:round/>
            </a:ln>
            <a:effectLst/>
          </c:spPr>
          <c:marker>
            <c:symbol val="none"/>
          </c:marker>
          <c:cat>
            <c:numRef>
              <c:f>'Cap Rates'!$X$8:$X$95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'Cap Rates'!$AA$8:$AA$95</c:f>
              <c:numCache>
                <c:formatCode>General</c:formatCode>
                <c:ptCount val="88"/>
                <c:pt idx="0">
                  <c:v>7.8147383382681235E-2</c:v>
                </c:pt>
                <c:pt idx="1">
                  <c:v>7.9922459945210966E-2</c:v>
                </c:pt>
                <c:pt idx="2">
                  <c:v>8.2361338927070135E-2</c:v>
                </c:pt>
                <c:pt idx="3">
                  <c:v>8.4699612643796274E-2</c:v>
                </c:pt>
                <c:pt idx="4">
                  <c:v>8.6962587289470761E-2</c:v>
                </c:pt>
                <c:pt idx="5">
                  <c:v>8.8128077070524669E-2</c:v>
                </c:pt>
                <c:pt idx="6">
                  <c:v>8.8816645358231028E-2</c:v>
                </c:pt>
                <c:pt idx="7">
                  <c:v>8.9255026798153642E-2</c:v>
                </c:pt>
                <c:pt idx="8">
                  <c:v>8.9108958117823961E-2</c:v>
                </c:pt>
                <c:pt idx="9">
                  <c:v>8.8544029366260726E-2</c:v>
                </c:pt>
                <c:pt idx="10">
                  <c:v>8.7589968531201129E-2</c:v>
                </c:pt>
                <c:pt idx="11">
                  <c:v>8.5687832721383847E-2</c:v>
                </c:pt>
                <c:pt idx="12">
                  <c:v>8.4624397573187682E-2</c:v>
                </c:pt>
                <c:pt idx="13">
                  <c:v>8.3824572178512025E-2</c:v>
                </c:pt>
                <c:pt idx="14">
                  <c:v>8.299036888488287E-2</c:v>
                </c:pt>
                <c:pt idx="15">
                  <c:v>8.2898926734737061E-2</c:v>
                </c:pt>
                <c:pt idx="16">
                  <c:v>8.2220074729157419E-2</c:v>
                </c:pt>
                <c:pt idx="17">
                  <c:v>8.143555792568126E-2</c:v>
                </c:pt>
                <c:pt idx="18">
                  <c:v>8.065670836075281E-2</c:v>
                </c:pt>
                <c:pt idx="19">
                  <c:v>8.0167990192774846E-2</c:v>
                </c:pt>
                <c:pt idx="20">
                  <c:v>7.9650222991171943E-2</c:v>
                </c:pt>
                <c:pt idx="21">
                  <c:v>7.9584288541477463E-2</c:v>
                </c:pt>
                <c:pt idx="22">
                  <c:v>7.8902400607723688E-2</c:v>
                </c:pt>
                <c:pt idx="23">
                  <c:v>7.8398880577282157E-2</c:v>
                </c:pt>
                <c:pt idx="24">
                  <c:v>7.7719149308024829E-2</c:v>
                </c:pt>
                <c:pt idx="25">
                  <c:v>7.7055148032121379E-2</c:v>
                </c:pt>
                <c:pt idx="26">
                  <c:v>7.6312386779399999E-2</c:v>
                </c:pt>
                <c:pt idx="27">
                  <c:v>7.529613023773829E-2</c:v>
                </c:pt>
                <c:pt idx="28">
                  <c:v>7.435968747251441E-2</c:v>
                </c:pt>
                <c:pt idx="29">
                  <c:v>7.3300708373049625E-2</c:v>
                </c:pt>
                <c:pt idx="30">
                  <c:v>7.2001598812447803E-2</c:v>
                </c:pt>
                <c:pt idx="31">
                  <c:v>7.1118089052457631E-2</c:v>
                </c:pt>
                <c:pt idx="32">
                  <c:v>7.0733754448568581E-2</c:v>
                </c:pt>
                <c:pt idx="33">
                  <c:v>7.0679975034625572E-2</c:v>
                </c:pt>
                <c:pt idx="34">
                  <c:v>7.0897303432230288E-2</c:v>
                </c:pt>
                <c:pt idx="35">
                  <c:v>7.1370786644480988E-2</c:v>
                </c:pt>
                <c:pt idx="36">
                  <c:v>7.250363721776816E-2</c:v>
                </c:pt>
                <c:pt idx="37">
                  <c:v>7.3549550274520994E-2</c:v>
                </c:pt>
                <c:pt idx="38">
                  <c:v>7.4341606496000898E-2</c:v>
                </c:pt>
                <c:pt idx="39">
                  <c:v>7.4432548359519179E-2</c:v>
                </c:pt>
                <c:pt idx="40">
                  <c:v>7.4539628616550321E-2</c:v>
                </c:pt>
                <c:pt idx="41">
                  <c:v>7.4228132967107646E-2</c:v>
                </c:pt>
                <c:pt idx="42">
                  <c:v>7.4263965443662275E-2</c:v>
                </c:pt>
                <c:pt idx="43">
                  <c:v>7.3874171123980925E-2</c:v>
                </c:pt>
                <c:pt idx="44">
                  <c:v>7.3815786717708332E-2</c:v>
                </c:pt>
                <c:pt idx="45">
                  <c:v>7.3544305886394115E-2</c:v>
                </c:pt>
                <c:pt idx="46">
                  <c:v>7.3243776372517236E-2</c:v>
                </c:pt>
                <c:pt idx="47">
                  <c:v>7.2667075039820089E-2</c:v>
                </c:pt>
                <c:pt idx="48">
                  <c:v>7.2100116890749952E-2</c:v>
                </c:pt>
                <c:pt idx="49">
                  <c:v>7.1177717991315018E-2</c:v>
                </c:pt>
                <c:pt idx="50">
                  <c:v>6.9750631672032437E-2</c:v>
                </c:pt>
                <c:pt idx="51">
                  <c:v>6.8074226757022571E-2</c:v>
                </c:pt>
                <c:pt idx="52">
                  <c:v>6.6304740938795709E-2</c:v>
                </c:pt>
                <c:pt idx="53">
                  <c:v>6.4138280325750974E-2</c:v>
                </c:pt>
                <c:pt idx="54">
                  <c:v>6.2558964689879287E-2</c:v>
                </c:pt>
                <c:pt idx="55">
                  <c:v>6.1332553478800525E-2</c:v>
                </c:pt>
                <c:pt idx="56">
                  <c:v>6.1409073591741442E-2</c:v>
                </c:pt>
                <c:pt idx="57">
                  <c:v>6.1453645514214762E-2</c:v>
                </c:pt>
                <c:pt idx="58">
                  <c:v>6.2331897276685144E-2</c:v>
                </c:pt>
                <c:pt idx="59">
                  <c:v>6.4223931550018168E-2</c:v>
                </c:pt>
                <c:pt idx="60">
                  <c:v>6.6259253677452432E-2</c:v>
                </c:pt>
                <c:pt idx="61">
                  <c:v>6.800681194828477E-2</c:v>
                </c:pt>
                <c:pt idx="62">
                  <c:v>6.9560548877082698E-2</c:v>
                </c:pt>
                <c:pt idx="63">
                  <c:v>7.0395888598898851E-2</c:v>
                </c:pt>
                <c:pt idx="64">
                  <c:v>7.1074940569920877E-2</c:v>
                </c:pt>
                <c:pt idx="65">
                  <c:v>7.1738884903735145E-2</c:v>
                </c:pt>
                <c:pt idx="66">
                  <c:v>7.2058384589410135E-2</c:v>
                </c:pt>
                <c:pt idx="67">
                  <c:v>7.2152201951595718E-2</c:v>
                </c:pt>
                <c:pt idx="68">
                  <c:v>7.2215256854024579E-2</c:v>
                </c:pt>
                <c:pt idx="69">
                  <c:v>7.2047097413116545E-2</c:v>
                </c:pt>
                <c:pt idx="70">
                  <c:v>7.2258172360730274E-2</c:v>
                </c:pt>
                <c:pt idx="71">
                  <c:v>7.2034264586112534E-2</c:v>
                </c:pt>
                <c:pt idx="72">
                  <c:v>7.213726458611254E-2</c:v>
                </c:pt>
                <c:pt idx="73">
                  <c:v>7.1991264586112533E-2</c:v>
                </c:pt>
                <c:pt idx="74">
                  <c:v>7.1806264586112528E-2</c:v>
                </c:pt>
                <c:pt idx="75">
                  <c:v>7.151626458611253E-2</c:v>
                </c:pt>
                <c:pt idx="76">
                  <c:v>7.1283264586112532E-2</c:v>
                </c:pt>
                <c:pt idx="77">
                  <c:v>7.1092264586112536E-2</c:v>
                </c:pt>
                <c:pt idx="78">
                  <c:v>7.0901264586112539E-2</c:v>
                </c:pt>
                <c:pt idx="79">
                  <c:v>7.0731264586112536E-2</c:v>
                </c:pt>
                <c:pt idx="80">
                  <c:v>7.0533264586112532E-2</c:v>
                </c:pt>
                <c:pt idx="81">
                  <c:v>7.0341264586112534E-2</c:v>
                </c:pt>
                <c:pt idx="82">
                  <c:v>7.0220264586112538E-2</c:v>
                </c:pt>
                <c:pt idx="83">
                  <c:v>7.0117264586112532E-2</c:v>
                </c:pt>
                <c:pt idx="84">
                  <c:v>7.0030264586112528E-2</c:v>
                </c:pt>
                <c:pt idx="85">
                  <c:v>6.9897264586112534E-2</c:v>
                </c:pt>
                <c:pt idx="86">
                  <c:v>6.9742264586112532E-2</c:v>
                </c:pt>
                <c:pt idx="87">
                  <c:v>6.9659264586112532E-2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720-4598-A401-A9AA32E8A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524527"/>
        <c:axId val="1644522031"/>
        <c:extLst/>
      </c:lineChart>
      <c:scatterChart>
        <c:scatterStyle val="lineMarker"/>
        <c:varyColors val="0"/>
        <c:ser>
          <c:idx val="4"/>
          <c:order val="4"/>
          <c:tx>
            <c:strRef>
              <c:f>'Cap Rates'!$AG$24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20-4598-A401-A9AA32E8A32E}"/>
              </c:ext>
            </c:extLst>
          </c:dPt>
          <c:xVal>
            <c:numRef>
              <c:f>'Cap Rates'!$AG$25:$AG$26</c:f>
              <c:numCache>
                <c:formatCode>General</c:formatCode>
                <c:ptCount val="2"/>
                <c:pt idx="0">
                  <c:v>71.5</c:v>
                </c:pt>
                <c:pt idx="1">
                  <c:v>71.5</c:v>
                </c:pt>
              </c:numCache>
            </c:numRef>
          </c:xVal>
          <c:yVal>
            <c:numRef>
              <c:f>'Cap Rates'!$AH$25:$AH$26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720-4598-A401-A9AA32E8A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5544031"/>
        <c:axId val="1755539455"/>
      </c:scatterChart>
      <c:scatterChart>
        <c:scatterStyle val="lineMarker"/>
        <c:varyColors val="0"/>
        <c:ser>
          <c:idx val="5"/>
          <c:order val="5"/>
          <c:tx>
            <c:strRef>
              <c:f>'Cap Rates'!$AG$24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20-4598-A401-A9AA32E8A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'Cap Rates'!$AG$27:$AG$28</c:f>
              <c:numCache>
                <c:formatCode>General</c:formatCode>
                <c:ptCount val="2"/>
                <c:pt idx="0">
                  <c:v>71</c:v>
                </c:pt>
                <c:pt idx="1">
                  <c:v>71</c:v>
                </c:pt>
              </c:numCache>
            </c:numRef>
          </c:xVal>
          <c:yVal>
            <c:numRef>
              <c:f>'Cap Rates'!$AH$27:$AH$28</c:f>
              <c:numCache>
                <c:formatCode>General</c:formatCode>
                <c:ptCount val="2"/>
                <c:pt idx="0">
                  <c:v>0</c:v>
                </c:pt>
                <c:pt idx="1">
                  <c:v>-10000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8720-4598-A401-A9AA32E8A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4524527"/>
        <c:axId val="1644522031"/>
      </c:scatterChart>
      <c:catAx>
        <c:axId val="1755544031"/>
        <c:scaling>
          <c:orientation val="minMax"/>
        </c:scaling>
        <c:delete val="0"/>
        <c:axPos val="b"/>
        <c:numFmt formatCode="yy" sourceLinked="0"/>
        <c:majorTickMark val="cross"/>
        <c:minorTickMark val="in"/>
        <c:tickLblPos val="nextTo"/>
        <c:spPr>
          <a:noFill/>
          <a:ln w="1587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At val="0"/>
        <c:auto val="0"/>
        <c:lblAlgn val="ctr"/>
        <c:lblOffset val="0"/>
        <c:tickLblSkip val="4"/>
        <c:tickMarkSkip val="4"/>
        <c:noMultiLvlLbl val="0"/>
      </c:catAx>
      <c:valAx>
        <c:axId val="1755539455"/>
        <c:scaling>
          <c:orientation val="minMax"/>
          <c:max val="4.7502796947956082E-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Market Cap Rate</a:t>
                </a:r>
              </a:p>
            </c:rich>
          </c:tx>
          <c:layout>
            <c:manualLayout>
              <c:xMode val="edge"/>
              <c:yMode val="edge"/>
              <c:x val="1.9022594960064126E-2"/>
              <c:y val="0.287908311798449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high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max"/>
        <c:crossBetween val="between"/>
        <c:majorUnit val="4.3184360861778254E-3"/>
      </c:valAx>
      <c:valAx>
        <c:axId val="1644522031"/>
        <c:scaling>
          <c:orientation val="minMax"/>
          <c:max val="0.1"/>
          <c:min val="0.05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cross"/>
        <c:minorTickMark val="out"/>
        <c:tickLblPos val="low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44524527"/>
        <c:crosses val="max"/>
        <c:crossBetween val="between"/>
        <c:majorUnit val="0.01"/>
        <c:minorUnit val="5.0000000000000001E-3"/>
      </c:valAx>
      <c:catAx>
        <c:axId val="1644524527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644522031"/>
        <c:crosses val="autoZero"/>
        <c:auto val="0"/>
        <c:lblAlgn val="ctr"/>
        <c:lblOffset val="100"/>
        <c:tickLblSkip val="1"/>
        <c:tickMarkSkip val="1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0285608418906991"/>
          <c:y val="0.90679371360173622"/>
          <c:w val="0.68100138075805838"/>
          <c:h val="5.6045024933668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48777931120245"/>
          <c:y val="3.9390362004445061E-2"/>
          <c:w val="0.79147985093490092"/>
          <c:h val="0.73834587280618924"/>
        </c:manualLayout>
      </c:layout>
      <c:barChart>
        <c:barDir val="col"/>
        <c:grouping val="clustered"/>
        <c:varyColors val="0"/>
        <c:ser>
          <c:idx val="3"/>
          <c:order val="1"/>
          <c:tx>
            <c:strRef>
              <c:f>'Net Absorption'!$AB$7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'Net Absorption'!$X$8:$X$95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'Net Absorption'!$AB$8:$AB$95</c:f>
              <c:numCache>
                <c:formatCode>General</c:formatCode>
                <c:ptCount val="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33-4B5F-B43F-B34579DC1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55544031"/>
        <c:axId val="1755539455"/>
      </c:barChart>
      <c:barChart>
        <c:barDir val="col"/>
        <c:grouping val="clustered"/>
        <c:varyColors val="0"/>
        <c:ser>
          <c:idx val="0"/>
          <c:order val="0"/>
          <c:tx>
            <c:strRef>
              <c:f>'Net Absorption'!$Y$7</c:f>
              <c:strCache>
                <c:ptCount val="1"/>
                <c:pt idx="0">
                  <c:v>Net Absorption</c:v>
                </c:pt>
              </c:strCache>
            </c:strRef>
          </c:tx>
          <c:spPr>
            <a:solidFill>
              <a:srgbClr val="F28F20"/>
            </a:solidFill>
            <a:ln>
              <a:noFill/>
            </a:ln>
            <a:effectLst/>
          </c:spPr>
          <c:invertIfNegative val="0"/>
          <c:cat>
            <c:numRef>
              <c:f>'Net Absorption'!$X$8:$X$95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'Net Absorption'!$Y$8:$Y$95</c:f>
              <c:numCache>
                <c:formatCode>General</c:formatCode>
                <c:ptCount val="88"/>
                <c:pt idx="0">
                  <c:v>229243</c:v>
                </c:pt>
                <c:pt idx="1">
                  <c:v>-1264756</c:v>
                </c:pt>
                <c:pt idx="2">
                  <c:v>-314611</c:v>
                </c:pt>
                <c:pt idx="3">
                  <c:v>476139</c:v>
                </c:pt>
                <c:pt idx="4">
                  <c:v>-901948</c:v>
                </c:pt>
                <c:pt idx="5">
                  <c:v>-1586714</c:v>
                </c:pt>
                <c:pt idx="6">
                  <c:v>-1050854</c:v>
                </c:pt>
                <c:pt idx="7">
                  <c:v>-593611</c:v>
                </c:pt>
                <c:pt idx="8">
                  <c:v>249615</c:v>
                </c:pt>
                <c:pt idx="9">
                  <c:v>-23728</c:v>
                </c:pt>
                <c:pt idx="10">
                  <c:v>429505</c:v>
                </c:pt>
                <c:pt idx="11">
                  <c:v>303576</c:v>
                </c:pt>
                <c:pt idx="12">
                  <c:v>-806753</c:v>
                </c:pt>
                <c:pt idx="13">
                  <c:v>-396348</c:v>
                </c:pt>
                <c:pt idx="14">
                  <c:v>-710980</c:v>
                </c:pt>
                <c:pt idx="15">
                  <c:v>920523</c:v>
                </c:pt>
                <c:pt idx="16">
                  <c:v>-606065</c:v>
                </c:pt>
                <c:pt idx="17">
                  <c:v>-115115</c:v>
                </c:pt>
                <c:pt idx="18">
                  <c:v>-399411</c:v>
                </c:pt>
                <c:pt idx="19">
                  <c:v>284663</c:v>
                </c:pt>
                <c:pt idx="20">
                  <c:v>973162</c:v>
                </c:pt>
                <c:pt idx="21">
                  <c:v>684632</c:v>
                </c:pt>
                <c:pt idx="22">
                  <c:v>2110238</c:v>
                </c:pt>
                <c:pt idx="23">
                  <c:v>417578</c:v>
                </c:pt>
                <c:pt idx="24">
                  <c:v>285438</c:v>
                </c:pt>
                <c:pt idx="25">
                  <c:v>1138920</c:v>
                </c:pt>
                <c:pt idx="26">
                  <c:v>428193</c:v>
                </c:pt>
                <c:pt idx="27">
                  <c:v>2077666</c:v>
                </c:pt>
                <c:pt idx="28">
                  <c:v>762710</c:v>
                </c:pt>
                <c:pt idx="29">
                  <c:v>-34356</c:v>
                </c:pt>
                <c:pt idx="30">
                  <c:v>-1012136</c:v>
                </c:pt>
                <c:pt idx="31">
                  <c:v>1681883</c:v>
                </c:pt>
                <c:pt idx="32">
                  <c:v>499406</c:v>
                </c:pt>
                <c:pt idx="33">
                  <c:v>1330628</c:v>
                </c:pt>
                <c:pt idx="34">
                  <c:v>825998</c:v>
                </c:pt>
                <c:pt idx="35">
                  <c:v>276369</c:v>
                </c:pt>
                <c:pt idx="36">
                  <c:v>462542</c:v>
                </c:pt>
                <c:pt idx="37">
                  <c:v>-35204</c:v>
                </c:pt>
                <c:pt idx="38">
                  <c:v>-1066247</c:v>
                </c:pt>
                <c:pt idx="39">
                  <c:v>-227178</c:v>
                </c:pt>
                <c:pt idx="40">
                  <c:v>1055348</c:v>
                </c:pt>
                <c:pt idx="41">
                  <c:v>389153</c:v>
                </c:pt>
                <c:pt idx="42">
                  <c:v>1745297</c:v>
                </c:pt>
                <c:pt idx="43">
                  <c:v>-363785</c:v>
                </c:pt>
                <c:pt idx="44">
                  <c:v>443117</c:v>
                </c:pt>
                <c:pt idx="45">
                  <c:v>1548743</c:v>
                </c:pt>
                <c:pt idx="46">
                  <c:v>-790558</c:v>
                </c:pt>
                <c:pt idx="47">
                  <c:v>-278538</c:v>
                </c:pt>
                <c:pt idx="48">
                  <c:v>1279695</c:v>
                </c:pt>
                <c:pt idx="49">
                  <c:v>759340</c:v>
                </c:pt>
                <c:pt idx="50">
                  <c:v>43291</c:v>
                </c:pt>
                <c:pt idx="51">
                  <c:v>-2200381</c:v>
                </c:pt>
                <c:pt idx="52">
                  <c:v>-315896</c:v>
                </c:pt>
                <c:pt idx="53">
                  <c:v>1136987</c:v>
                </c:pt>
                <c:pt idx="54">
                  <c:v>-46572</c:v>
                </c:pt>
                <c:pt idx="55">
                  <c:v>227768</c:v>
                </c:pt>
                <c:pt idx="56">
                  <c:v>1240009</c:v>
                </c:pt>
                <c:pt idx="57">
                  <c:v>1258458</c:v>
                </c:pt>
                <c:pt idx="58">
                  <c:v>-1884052</c:v>
                </c:pt>
                <c:pt idx="59">
                  <c:v>713183</c:v>
                </c:pt>
                <c:pt idx="60">
                  <c:v>-285846</c:v>
                </c:pt>
                <c:pt idx="61">
                  <c:v>-25675</c:v>
                </c:pt>
                <c:pt idx="62">
                  <c:v>282093</c:v>
                </c:pt>
                <c:pt idx="63">
                  <c:v>-1486098</c:v>
                </c:pt>
                <c:pt idx="64">
                  <c:v>-179063</c:v>
                </c:pt>
                <c:pt idx="65">
                  <c:v>2150467</c:v>
                </c:pt>
                <c:pt idx="66">
                  <c:v>-1685596</c:v>
                </c:pt>
                <c:pt idx="67">
                  <c:v>-677158</c:v>
                </c:pt>
                <c:pt idx="68">
                  <c:v>-1575527</c:v>
                </c:pt>
                <c:pt idx="69">
                  <c:v>-72319</c:v>
                </c:pt>
                <c:pt idx="70">
                  <c:v>-877952</c:v>
                </c:pt>
                <c:pt idx="71">
                  <c:v>-125780</c:v>
                </c:pt>
                <c:pt idx="72">
                  <c:v>-623661</c:v>
                </c:pt>
                <c:pt idx="73">
                  <c:v>-394971</c:v>
                </c:pt>
                <c:pt idx="74">
                  <c:v>-239451</c:v>
                </c:pt>
                <c:pt idx="75">
                  <c:v>-7605</c:v>
                </c:pt>
                <c:pt idx="76">
                  <c:v>60417</c:v>
                </c:pt>
                <c:pt idx="77">
                  <c:v>157647</c:v>
                </c:pt>
                <c:pt idx="78">
                  <c:v>224246</c:v>
                </c:pt>
                <c:pt idx="79">
                  <c:v>209876</c:v>
                </c:pt>
                <c:pt idx="80">
                  <c:v>125500</c:v>
                </c:pt>
                <c:pt idx="81">
                  <c:v>135685</c:v>
                </c:pt>
                <c:pt idx="82">
                  <c:v>81792</c:v>
                </c:pt>
                <c:pt idx="83">
                  <c:v>-145386</c:v>
                </c:pt>
                <c:pt idx="84">
                  <c:v>-92893</c:v>
                </c:pt>
                <c:pt idx="85">
                  <c:v>-28440</c:v>
                </c:pt>
                <c:pt idx="86">
                  <c:v>-19536</c:v>
                </c:pt>
                <c:pt idx="87">
                  <c:v>-14818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33-4B5F-B43F-B34579DC1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44524527"/>
        <c:axId val="1644522031"/>
      </c:barChart>
      <c:scatterChart>
        <c:scatterStyle val="lineMarker"/>
        <c:varyColors val="0"/>
        <c:ser>
          <c:idx val="4"/>
          <c:order val="2"/>
          <c:tx>
            <c:strRef>
              <c:f>'Net Absorption'!$AE$24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33-4B5F-B43F-B34579DC1133}"/>
              </c:ext>
            </c:extLst>
          </c:dPt>
          <c:xVal>
            <c:numRef>
              <c:f>'Net Absorption'!$AE$25:$AE$26</c:f>
              <c:numCache>
                <c:formatCode>General</c:formatCode>
                <c:ptCount val="2"/>
                <c:pt idx="0">
                  <c:v>71.5</c:v>
                </c:pt>
                <c:pt idx="1">
                  <c:v>71.5</c:v>
                </c:pt>
              </c:numCache>
            </c:numRef>
          </c:xVal>
          <c:yVal>
            <c:numRef>
              <c:f>'Net Absorption'!$AF$25:$AF$26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933-4B5F-B43F-B34579DC1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5544031"/>
        <c:axId val="1755539455"/>
      </c:scatterChart>
      <c:scatterChart>
        <c:scatterStyle val="lineMarker"/>
        <c:varyColors val="0"/>
        <c:ser>
          <c:idx val="5"/>
          <c:order val="3"/>
          <c:tx>
            <c:strRef>
              <c:f>'Net Absorption'!$AE$24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33-4B5F-B43F-B34579DC11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'Net Absorption'!$AE$27:$AE$28</c:f>
              <c:numCache>
                <c:formatCode>General</c:formatCode>
                <c:ptCount val="2"/>
                <c:pt idx="0">
                  <c:v>71</c:v>
                </c:pt>
                <c:pt idx="1">
                  <c:v>71</c:v>
                </c:pt>
              </c:numCache>
            </c:numRef>
          </c:xVal>
          <c:yVal>
            <c:numRef>
              <c:f>'Net Absorption'!$AF$27:$AF$28</c:f>
              <c:numCache>
                <c:formatCode>General</c:formatCode>
                <c:ptCount val="2"/>
                <c:pt idx="0">
                  <c:v>0</c:v>
                </c:pt>
                <c:pt idx="1">
                  <c:v>-1000000000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933-4B5F-B43F-B34579DC1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4524527"/>
        <c:axId val="1644522031"/>
      </c:scatterChart>
      <c:catAx>
        <c:axId val="1755544031"/>
        <c:scaling>
          <c:orientation val="minMax"/>
        </c:scaling>
        <c:delete val="0"/>
        <c:axPos val="b"/>
        <c:numFmt formatCode="yy" sourceLinked="0"/>
        <c:majorTickMark val="cross"/>
        <c:minorTickMark val="in"/>
        <c:tickLblPos val="nextTo"/>
        <c:spPr>
          <a:noFill/>
          <a:ln w="1587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0"/>
        <c:tickLblSkip val="4"/>
        <c:tickMarkSkip val="4"/>
        <c:noMultiLvlLbl val="0"/>
      </c:catAx>
      <c:valAx>
        <c:axId val="1755539455"/>
        <c:scaling>
          <c:orientation val="minMax"/>
          <c:max val="4.7502796947956082E-2"/>
          <c:min val="2.1592180430889125E-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Net</a:t>
                </a:r>
                <a:r>
                  <a:rPr lang="en-US" baseline="0">
                    <a:solidFill>
                      <a:schemeClr val="bg1">
                        <a:lumMod val="65000"/>
                      </a:schemeClr>
                    </a:solidFill>
                  </a:rPr>
                  <a:t> Absorption in SF </a:t>
                </a: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2.0089395777871874E-2"/>
              <c:y val="0.281181724915419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0"/>
        <c:majorTickMark val="out"/>
        <c:minorTickMark val="none"/>
        <c:tickLblPos val="nextTo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max"/>
        <c:crossBetween val="between"/>
        <c:majorUnit val="4.3184360861778254E-3"/>
      </c:valAx>
      <c:valAx>
        <c:axId val="1644522031"/>
        <c:scaling>
          <c:orientation val="minMax"/>
          <c:max val="3000000"/>
          <c:min val="-30000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&gt;0]0.0&quot;M&quot;;[Red]\-0.0&quot;M&quot;;0" sourceLinked="0"/>
        <c:majorTickMark val="out"/>
        <c:minorTickMark val="out"/>
        <c:tickLblPos val="low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44524527"/>
        <c:crosses val="max"/>
        <c:crossBetween val="between"/>
        <c:majorUnit val="1000000"/>
        <c:dispUnits>
          <c:builtInUnit val="millions"/>
        </c:dispUnits>
      </c:valAx>
      <c:catAx>
        <c:axId val="1644524527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644522031"/>
        <c:crossesAt val="0"/>
        <c:auto val="0"/>
        <c:lblAlgn val="ctr"/>
        <c:lblOffset val="100"/>
        <c:tickLblSkip val="1"/>
        <c:tickMarkSkip val="1"/>
        <c:noMultiLvlLbl val="0"/>
      </c:cat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86750534933923"/>
          <c:y val="3.2733780960745563E-2"/>
          <c:w val="0.83332330825035039"/>
          <c:h val="0.7427835935019888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'Net Abs by Star Rating'!$Y$7</c15:sqref>
                        </c15:formulaRef>
                      </c:ext>
                    </c:extLst>
                    <c:strCache>
                      <c:ptCount val="1"/>
                      <c:pt idx="0">
                        <c:v>zebra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 w="38100">
                    <a:solidFill>
                      <a:srgbClr val="733D94"/>
                    </a:solidFill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'[2]Net Abs by Star Rating'!$U$8:$U$76</c15:sqref>
                        </c15:formulaRef>
                      </c:ext>
                    </c:extLst>
                    <c:numCache>
                      <c:formatCode>General</c:formatCode>
                      <c:ptCount val="69"/>
                      <c:pt idx="0">
                        <c:v>39172</c:v>
                      </c:pt>
                      <c:pt idx="1">
                        <c:v>39263</c:v>
                      </c:pt>
                      <c:pt idx="2">
                        <c:v>39355</c:v>
                      </c:pt>
                      <c:pt idx="3">
                        <c:v>39447</c:v>
                      </c:pt>
                      <c:pt idx="4">
                        <c:v>39538</c:v>
                      </c:pt>
                      <c:pt idx="5">
                        <c:v>39629</c:v>
                      </c:pt>
                      <c:pt idx="6">
                        <c:v>39721</c:v>
                      </c:pt>
                      <c:pt idx="7">
                        <c:v>39813</c:v>
                      </c:pt>
                      <c:pt idx="8">
                        <c:v>39903</c:v>
                      </c:pt>
                      <c:pt idx="9">
                        <c:v>39994</c:v>
                      </c:pt>
                      <c:pt idx="10">
                        <c:v>40086</c:v>
                      </c:pt>
                      <c:pt idx="11">
                        <c:v>40178</c:v>
                      </c:pt>
                      <c:pt idx="12">
                        <c:v>40268</c:v>
                      </c:pt>
                      <c:pt idx="13">
                        <c:v>40359</c:v>
                      </c:pt>
                      <c:pt idx="14">
                        <c:v>40451</c:v>
                      </c:pt>
                      <c:pt idx="15">
                        <c:v>40543</c:v>
                      </c:pt>
                      <c:pt idx="16">
                        <c:v>40633</c:v>
                      </c:pt>
                      <c:pt idx="17">
                        <c:v>40724</c:v>
                      </c:pt>
                      <c:pt idx="18">
                        <c:v>40816</c:v>
                      </c:pt>
                      <c:pt idx="19">
                        <c:v>40908</c:v>
                      </c:pt>
                      <c:pt idx="20">
                        <c:v>40999</c:v>
                      </c:pt>
                      <c:pt idx="21">
                        <c:v>41090</c:v>
                      </c:pt>
                      <c:pt idx="22">
                        <c:v>41182</c:v>
                      </c:pt>
                      <c:pt idx="23">
                        <c:v>41274</c:v>
                      </c:pt>
                      <c:pt idx="24">
                        <c:v>41364</c:v>
                      </c:pt>
                      <c:pt idx="25">
                        <c:v>41455</c:v>
                      </c:pt>
                      <c:pt idx="26">
                        <c:v>41547</c:v>
                      </c:pt>
                      <c:pt idx="27">
                        <c:v>41639</c:v>
                      </c:pt>
                      <c:pt idx="28">
                        <c:v>41729</c:v>
                      </c:pt>
                      <c:pt idx="29">
                        <c:v>41820</c:v>
                      </c:pt>
                      <c:pt idx="30">
                        <c:v>41912</c:v>
                      </c:pt>
                      <c:pt idx="31">
                        <c:v>42004</c:v>
                      </c:pt>
                      <c:pt idx="32">
                        <c:v>42094</c:v>
                      </c:pt>
                      <c:pt idx="33">
                        <c:v>42185</c:v>
                      </c:pt>
                      <c:pt idx="34">
                        <c:v>42277</c:v>
                      </c:pt>
                      <c:pt idx="35">
                        <c:v>42369</c:v>
                      </c:pt>
                      <c:pt idx="36">
                        <c:v>42460</c:v>
                      </c:pt>
                      <c:pt idx="37">
                        <c:v>42551</c:v>
                      </c:pt>
                      <c:pt idx="38">
                        <c:v>42643</c:v>
                      </c:pt>
                      <c:pt idx="39">
                        <c:v>42735</c:v>
                      </c:pt>
                      <c:pt idx="40">
                        <c:v>42825</c:v>
                      </c:pt>
                      <c:pt idx="41">
                        <c:v>42916</c:v>
                      </c:pt>
                      <c:pt idx="42">
                        <c:v>43008</c:v>
                      </c:pt>
                      <c:pt idx="43">
                        <c:v>43100</c:v>
                      </c:pt>
                      <c:pt idx="44">
                        <c:v>43190</c:v>
                      </c:pt>
                      <c:pt idx="45">
                        <c:v>43281</c:v>
                      </c:pt>
                      <c:pt idx="46">
                        <c:v>43373</c:v>
                      </c:pt>
                      <c:pt idx="47">
                        <c:v>43465</c:v>
                      </c:pt>
                      <c:pt idx="48">
                        <c:v>43555</c:v>
                      </c:pt>
                      <c:pt idx="49">
                        <c:v>43646</c:v>
                      </c:pt>
                      <c:pt idx="50">
                        <c:v>43738</c:v>
                      </c:pt>
                      <c:pt idx="51">
                        <c:v>43830</c:v>
                      </c:pt>
                      <c:pt idx="52">
                        <c:v>43921</c:v>
                      </c:pt>
                      <c:pt idx="53">
                        <c:v>44012</c:v>
                      </c:pt>
                      <c:pt idx="54">
                        <c:v>44104</c:v>
                      </c:pt>
                      <c:pt idx="55">
                        <c:v>44196</c:v>
                      </c:pt>
                      <c:pt idx="56">
                        <c:v>44286</c:v>
                      </c:pt>
                      <c:pt idx="57">
                        <c:v>44377</c:v>
                      </c:pt>
                      <c:pt idx="58">
                        <c:v>44469</c:v>
                      </c:pt>
                      <c:pt idx="59">
                        <c:v>44561</c:v>
                      </c:pt>
                      <c:pt idx="60">
                        <c:v>44651</c:v>
                      </c:pt>
                      <c:pt idx="61">
                        <c:v>44742</c:v>
                      </c:pt>
                      <c:pt idx="62">
                        <c:v>44834</c:v>
                      </c:pt>
                      <c:pt idx="63">
                        <c:v>44926</c:v>
                      </c:pt>
                      <c:pt idx="64">
                        <c:v>45016</c:v>
                      </c:pt>
                      <c:pt idx="65">
                        <c:v>45107</c:v>
                      </c:pt>
                      <c:pt idx="66">
                        <c:v>45199</c:v>
                      </c:pt>
                      <c:pt idx="67">
                        <c:v>45291</c:v>
                      </c:pt>
                      <c:pt idx="68">
                        <c:v>45382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'Net Abs by Star Rating'!$Y$8:$Y$76</c15:sqref>
                        </c15:formulaRef>
                      </c:ext>
                    </c:extLst>
                    <c:numCache>
                      <c:formatCode>General</c:formatCode>
                      <c:ptCount val="6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6DE4-4DF4-BD76-602C9D846098}"/>
                  </c:ext>
                </c:extLst>
              </c15:ser>
            </c15:filteredBarSeries>
            <c15:filteredBarSeries>
              <c15:ser>
                <c:idx val="9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'Net Abs by Star Rating'!$Z$7</c15:sqref>
                        </c15:formulaRef>
                      </c:ext>
                    </c:extLst>
                    <c:strCache>
                      <c:ptCount val="1"/>
                      <c:pt idx="0">
                        <c:v>zebra2</c:v>
                      </c:pt>
                    </c:strCache>
                  </c:strRef>
                </c:tx>
                <c:spPr>
                  <a:solidFill>
                    <a:srgbClr val="D9D9D9">
                      <a:alpha val="33000"/>
                    </a:srgb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'[2]Net Abs by Star Rating'!$U$8:$U$76</c15:sqref>
                        </c15:formulaRef>
                      </c:ext>
                    </c:extLst>
                    <c:numCache>
                      <c:formatCode>General</c:formatCode>
                      <c:ptCount val="69"/>
                      <c:pt idx="0">
                        <c:v>39172</c:v>
                      </c:pt>
                      <c:pt idx="1">
                        <c:v>39263</c:v>
                      </c:pt>
                      <c:pt idx="2">
                        <c:v>39355</c:v>
                      </c:pt>
                      <c:pt idx="3">
                        <c:v>39447</c:v>
                      </c:pt>
                      <c:pt idx="4">
                        <c:v>39538</c:v>
                      </c:pt>
                      <c:pt idx="5">
                        <c:v>39629</c:v>
                      </c:pt>
                      <c:pt idx="6">
                        <c:v>39721</c:v>
                      </c:pt>
                      <c:pt idx="7">
                        <c:v>39813</c:v>
                      </c:pt>
                      <c:pt idx="8">
                        <c:v>39903</c:v>
                      </c:pt>
                      <c:pt idx="9">
                        <c:v>39994</c:v>
                      </c:pt>
                      <c:pt idx="10">
                        <c:v>40086</c:v>
                      </c:pt>
                      <c:pt idx="11">
                        <c:v>40178</c:v>
                      </c:pt>
                      <c:pt idx="12">
                        <c:v>40268</c:v>
                      </c:pt>
                      <c:pt idx="13">
                        <c:v>40359</c:v>
                      </c:pt>
                      <c:pt idx="14">
                        <c:v>40451</c:v>
                      </c:pt>
                      <c:pt idx="15">
                        <c:v>40543</c:v>
                      </c:pt>
                      <c:pt idx="16">
                        <c:v>40633</c:v>
                      </c:pt>
                      <c:pt idx="17">
                        <c:v>40724</c:v>
                      </c:pt>
                      <c:pt idx="18">
                        <c:v>40816</c:v>
                      </c:pt>
                      <c:pt idx="19">
                        <c:v>40908</c:v>
                      </c:pt>
                      <c:pt idx="20">
                        <c:v>40999</c:v>
                      </c:pt>
                      <c:pt idx="21">
                        <c:v>41090</c:v>
                      </c:pt>
                      <c:pt idx="22">
                        <c:v>41182</c:v>
                      </c:pt>
                      <c:pt idx="23">
                        <c:v>41274</c:v>
                      </c:pt>
                      <c:pt idx="24">
                        <c:v>41364</c:v>
                      </c:pt>
                      <c:pt idx="25">
                        <c:v>41455</c:v>
                      </c:pt>
                      <c:pt idx="26">
                        <c:v>41547</c:v>
                      </c:pt>
                      <c:pt idx="27">
                        <c:v>41639</c:v>
                      </c:pt>
                      <c:pt idx="28">
                        <c:v>41729</c:v>
                      </c:pt>
                      <c:pt idx="29">
                        <c:v>41820</c:v>
                      </c:pt>
                      <c:pt idx="30">
                        <c:v>41912</c:v>
                      </c:pt>
                      <c:pt idx="31">
                        <c:v>42004</c:v>
                      </c:pt>
                      <c:pt idx="32">
                        <c:v>42094</c:v>
                      </c:pt>
                      <c:pt idx="33">
                        <c:v>42185</c:v>
                      </c:pt>
                      <c:pt idx="34">
                        <c:v>42277</c:v>
                      </c:pt>
                      <c:pt idx="35">
                        <c:v>42369</c:v>
                      </c:pt>
                      <c:pt idx="36">
                        <c:v>42460</c:v>
                      </c:pt>
                      <c:pt idx="37">
                        <c:v>42551</c:v>
                      </c:pt>
                      <c:pt idx="38">
                        <c:v>42643</c:v>
                      </c:pt>
                      <c:pt idx="39">
                        <c:v>42735</c:v>
                      </c:pt>
                      <c:pt idx="40">
                        <c:v>42825</c:v>
                      </c:pt>
                      <c:pt idx="41">
                        <c:v>42916</c:v>
                      </c:pt>
                      <c:pt idx="42">
                        <c:v>43008</c:v>
                      </c:pt>
                      <c:pt idx="43">
                        <c:v>43100</c:v>
                      </c:pt>
                      <c:pt idx="44">
                        <c:v>43190</c:v>
                      </c:pt>
                      <c:pt idx="45">
                        <c:v>43281</c:v>
                      </c:pt>
                      <c:pt idx="46">
                        <c:v>43373</c:v>
                      </c:pt>
                      <c:pt idx="47">
                        <c:v>43465</c:v>
                      </c:pt>
                      <c:pt idx="48">
                        <c:v>43555</c:v>
                      </c:pt>
                      <c:pt idx="49">
                        <c:v>43646</c:v>
                      </c:pt>
                      <c:pt idx="50">
                        <c:v>43738</c:v>
                      </c:pt>
                      <c:pt idx="51">
                        <c:v>43830</c:v>
                      </c:pt>
                      <c:pt idx="52">
                        <c:v>43921</c:v>
                      </c:pt>
                      <c:pt idx="53">
                        <c:v>44012</c:v>
                      </c:pt>
                      <c:pt idx="54">
                        <c:v>44104</c:v>
                      </c:pt>
                      <c:pt idx="55">
                        <c:v>44196</c:v>
                      </c:pt>
                      <c:pt idx="56">
                        <c:v>44286</c:v>
                      </c:pt>
                      <c:pt idx="57">
                        <c:v>44377</c:v>
                      </c:pt>
                      <c:pt idx="58">
                        <c:v>44469</c:v>
                      </c:pt>
                      <c:pt idx="59">
                        <c:v>44561</c:v>
                      </c:pt>
                      <c:pt idx="60">
                        <c:v>44651</c:v>
                      </c:pt>
                      <c:pt idx="61">
                        <c:v>44742</c:v>
                      </c:pt>
                      <c:pt idx="62">
                        <c:v>44834</c:v>
                      </c:pt>
                      <c:pt idx="63">
                        <c:v>44926</c:v>
                      </c:pt>
                      <c:pt idx="64">
                        <c:v>45016</c:v>
                      </c:pt>
                      <c:pt idx="65">
                        <c:v>45107</c:v>
                      </c:pt>
                      <c:pt idx="66">
                        <c:v>45199</c:v>
                      </c:pt>
                      <c:pt idx="67">
                        <c:v>45291</c:v>
                      </c:pt>
                      <c:pt idx="68">
                        <c:v>45382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'Net Abs by Star Rating'!$Z$8:$Z$76</c15:sqref>
                        </c15:formulaRef>
                      </c:ext>
                    </c:extLst>
                    <c:numCache>
                      <c:formatCode>General</c:formatCode>
                      <c:ptCount val="6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DE4-4DF4-BD76-602C9D846098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'Net Abs by Star Rating'!$V$7</c:f>
              <c:strCache>
                <c:ptCount val="1"/>
                <c:pt idx="0">
                  <c:v> Specialized</c:v>
                </c:pt>
              </c:strCache>
            </c:strRef>
          </c:tx>
          <c:spPr>
            <a:ln w="38100" cap="rnd">
              <a:solidFill>
                <a:srgbClr val="F28F20"/>
              </a:solidFill>
              <a:round/>
            </a:ln>
            <a:effectLst>
              <a:softEdge rad="0"/>
            </a:effectLst>
          </c:spPr>
          <c:marker>
            <c:symbol val="none"/>
          </c:marker>
          <c:cat>
            <c:numRef>
              <c:f>'Net Abs by Star Rating'!$U$8:$U$78</c:f>
              <c:numCache>
                <c:formatCode>m/d/yyyy</c:formatCode>
                <c:ptCount val="71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</c:numCache>
            </c:numRef>
          </c:cat>
          <c:val>
            <c:numRef>
              <c:f>'Net Abs by Star Rating'!$V$8:$V$78</c:f>
              <c:numCache>
                <c:formatCode>General</c:formatCode>
                <c:ptCount val="71"/>
                <c:pt idx="0">
                  <c:v>525796</c:v>
                </c:pt>
                <c:pt idx="1">
                  <c:v>-982302</c:v>
                </c:pt>
                <c:pt idx="2">
                  <c:v>-102483</c:v>
                </c:pt>
                <c:pt idx="3">
                  <c:v>100</c:v>
                </c:pt>
                <c:pt idx="4">
                  <c:v>-184875</c:v>
                </c:pt>
                <c:pt idx="5">
                  <c:v>-790012</c:v>
                </c:pt>
                <c:pt idx="6">
                  <c:v>44585</c:v>
                </c:pt>
                <c:pt idx="7">
                  <c:v>-205679</c:v>
                </c:pt>
                <c:pt idx="8">
                  <c:v>-289196</c:v>
                </c:pt>
                <c:pt idx="9">
                  <c:v>-238062</c:v>
                </c:pt>
                <c:pt idx="10">
                  <c:v>-269166</c:v>
                </c:pt>
                <c:pt idx="11">
                  <c:v>-183034</c:v>
                </c:pt>
                <c:pt idx="12">
                  <c:v>20664</c:v>
                </c:pt>
                <c:pt idx="13">
                  <c:v>-51541</c:v>
                </c:pt>
                <c:pt idx="14">
                  <c:v>-459243</c:v>
                </c:pt>
                <c:pt idx="15">
                  <c:v>154019</c:v>
                </c:pt>
                <c:pt idx="16">
                  <c:v>10623</c:v>
                </c:pt>
                <c:pt idx="17">
                  <c:v>-345664</c:v>
                </c:pt>
                <c:pt idx="18">
                  <c:v>-109002</c:v>
                </c:pt>
                <c:pt idx="19">
                  <c:v>-184364</c:v>
                </c:pt>
                <c:pt idx="20">
                  <c:v>154622</c:v>
                </c:pt>
                <c:pt idx="21">
                  <c:v>-45736</c:v>
                </c:pt>
                <c:pt idx="22">
                  <c:v>618955</c:v>
                </c:pt>
                <c:pt idx="23">
                  <c:v>349835</c:v>
                </c:pt>
                <c:pt idx="24">
                  <c:v>141081</c:v>
                </c:pt>
                <c:pt idx="25">
                  <c:v>185170</c:v>
                </c:pt>
                <c:pt idx="26">
                  <c:v>432178</c:v>
                </c:pt>
                <c:pt idx="27">
                  <c:v>537182</c:v>
                </c:pt>
                <c:pt idx="28">
                  <c:v>241911</c:v>
                </c:pt>
                <c:pt idx="29">
                  <c:v>67291</c:v>
                </c:pt>
                <c:pt idx="30">
                  <c:v>-648026</c:v>
                </c:pt>
                <c:pt idx="31">
                  <c:v>422797</c:v>
                </c:pt>
                <c:pt idx="32">
                  <c:v>376603</c:v>
                </c:pt>
                <c:pt idx="33">
                  <c:v>130695</c:v>
                </c:pt>
                <c:pt idx="34">
                  <c:v>-47270</c:v>
                </c:pt>
                <c:pt idx="35">
                  <c:v>-555996</c:v>
                </c:pt>
                <c:pt idx="36">
                  <c:v>53426</c:v>
                </c:pt>
                <c:pt idx="37">
                  <c:v>59815</c:v>
                </c:pt>
                <c:pt idx="38">
                  <c:v>14793</c:v>
                </c:pt>
                <c:pt idx="39">
                  <c:v>-634656</c:v>
                </c:pt>
                <c:pt idx="40">
                  <c:v>583787</c:v>
                </c:pt>
                <c:pt idx="41">
                  <c:v>-1988</c:v>
                </c:pt>
                <c:pt idx="42">
                  <c:v>629315</c:v>
                </c:pt>
                <c:pt idx="43">
                  <c:v>-139151</c:v>
                </c:pt>
                <c:pt idx="44">
                  <c:v>70955</c:v>
                </c:pt>
                <c:pt idx="45">
                  <c:v>630162</c:v>
                </c:pt>
                <c:pt idx="46">
                  <c:v>-150940</c:v>
                </c:pt>
                <c:pt idx="47">
                  <c:v>-184800</c:v>
                </c:pt>
                <c:pt idx="48">
                  <c:v>393195</c:v>
                </c:pt>
                <c:pt idx="49">
                  <c:v>-111426</c:v>
                </c:pt>
                <c:pt idx="50">
                  <c:v>-273192</c:v>
                </c:pt>
                <c:pt idx="51">
                  <c:v>-226403</c:v>
                </c:pt>
                <c:pt idx="52">
                  <c:v>-350247</c:v>
                </c:pt>
                <c:pt idx="53">
                  <c:v>447096</c:v>
                </c:pt>
                <c:pt idx="54">
                  <c:v>-188502</c:v>
                </c:pt>
                <c:pt idx="55">
                  <c:v>-1146413</c:v>
                </c:pt>
                <c:pt idx="56">
                  <c:v>449377</c:v>
                </c:pt>
                <c:pt idx="57">
                  <c:v>13134</c:v>
                </c:pt>
                <c:pt idx="58">
                  <c:v>64850</c:v>
                </c:pt>
                <c:pt idx="59">
                  <c:v>-321452</c:v>
                </c:pt>
                <c:pt idx="60">
                  <c:v>14529</c:v>
                </c:pt>
                <c:pt idx="61">
                  <c:v>-234203</c:v>
                </c:pt>
                <c:pt idx="62">
                  <c:v>-203015</c:v>
                </c:pt>
                <c:pt idx="63">
                  <c:v>-257641</c:v>
                </c:pt>
                <c:pt idx="64">
                  <c:v>256125</c:v>
                </c:pt>
                <c:pt idx="65">
                  <c:v>-274508</c:v>
                </c:pt>
                <c:pt idx="66">
                  <c:v>-509140</c:v>
                </c:pt>
                <c:pt idx="67">
                  <c:v>-204513</c:v>
                </c:pt>
                <c:pt idx="68">
                  <c:v>-33343</c:v>
                </c:pt>
                <c:pt idx="69">
                  <c:v>122765</c:v>
                </c:pt>
                <c:pt idx="70">
                  <c:v>-92579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E4-4DF4-BD76-602C9D846098}"/>
            </c:ext>
          </c:extLst>
        </c:ser>
        <c:ser>
          <c:idx val="1"/>
          <c:order val="1"/>
          <c:tx>
            <c:strRef>
              <c:f>'Net Abs by Star Rating'!$W$7</c:f>
              <c:strCache>
                <c:ptCount val="1"/>
                <c:pt idx="0">
                  <c:v> Logistics</c:v>
                </c:pt>
              </c:strCache>
            </c:strRef>
          </c:tx>
          <c:spPr>
            <a:ln w="38100" cap="rnd">
              <a:solidFill>
                <a:srgbClr val="2186A5"/>
              </a:solidFill>
              <a:round/>
            </a:ln>
            <a:effectLst/>
          </c:spPr>
          <c:marker>
            <c:symbol val="none"/>
          </c:marker>
          <c:cat>
            <c:numRef>
              <c:f>'Net Abs by Star Rating'!$U$8:$U$78</c:f>
              <c:numCache>
                <c:formatCode>m/d/yyyy</c:formatCode>
                <c:ptCount val="71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</c:numCache>
            </c:numRef>
          </c:cat>
          <c:val>
            <c:numRef>
              <c:f>'Net Abs by Star Rating'!$W$8:$W$78</c:f>
              <c:numCache>
                <c:formatCode>General</c:formatCode>
                <c:ptCount val="71"/>
                <c:pt idx="0">
                  <c:v>-300251</c:v>
                </c:pt>
                <c:pt idx="1">
                  <c:v>-313967</c:v>
                </c:pt>
                <c:pt idx="2">
                  <c:v>-209128</c:v>
                </c:pt>
                <c:pt idx="3">
                  <c:v>-533229</c:v>
                </c:pt>
                <c:pt idx="4">
                  <c:v>-473683</c:v>
                </c:pt>
                <c:pt idx="5">
                  <c:v>-776434</c:v>
                </c:pt>
                <c:pt idx="6">
                  <c:v>-392075</c:v>
                </c:pt>
                <c:pt idx="7">
                  <c:v>-425246</c:v>
                </c:pt>
                <c:pt idx="8">
                  <c:v>213419</c:v>
                </c:pt>
                <c:pt idx="9">
                  <c:v>105173</c:v>
                </c:pt>
                <c:pt idx="10">
                  <c:v>626517</c:v>
                </c:pt>
                <c:pt idx="11">
                  <c:v>157567</c:v>
                </c:pt>
                <c:pt idx="12">
                  <c:v>-242034</c:v>
                </c:pt>
                <c:pt idx="13">
                  <c:v>-67152</c:v>
                </c:pt>
                <c:pt idx="14">
                  <c:v>-385442</c:v>
                </c:pt>
                <c:pt idx="15">
                  <c:v>516702</c:v>
                </c:pt>
                <c:pt idx="16">
                  <c:v>-22374</c:v>
                </c:pt>
                <c:pt idx="17">
                  <c:v>-58486</c:v>
                </c:pt>
                <c:pt idx="18">
                  <c:v>-437118</c:v>
                </c:pt>
                <c:pt idx="19">
                  <c:v>135648</c:v>
                </c:pt>
                <c:pt idx="20">
                  <c:v>8183</c:v>
                </c:pt>
                <c:pt idx="21">
                  <c:v>600994</c:v>
                </c:pt>
                <c:pt idx="22">
                  <c:v>1515252</c:v>
                </c:pt>
                <c:pt idx="23">
                  <c:v>243517</c:v>
                </c:pt>
                <c:pt idx="24">
                  <c:v>146413</c:v>
                </c:pt>
                <c:pt idx="25">
                  <c:v>65693</c:v>
                </c:pt>
                <c:pt idx="26">
                  <c:v>-1716</c:v>
                </c:pt>
                <c:pt idx="27">
                  <c:v>1033555</c:v>
                </c:pt>
                <c:pt idx="28">
                  <c:v>334795</c:v>
                </c:pt>
                <c:pt idx="29">
                  <c:v>-189788</c:v>
                </c:pt>
                <c:pt idx="30">
                  <c:v>-647554</c:v>
                </c:pt>
                <c:pt idx="31">
                  <c:v>773342</c:v>
                </c:pt>
                <c:pt idx="32">
                  <c:v>-168037</c:v>
                </c:pt>
                <c:pt idx="33">
                  <c:v>604205</c:v>
                </c:pt>
                <c:pt idx="34">
                  <c:v>610971</c:v>
                </c:pt>
                <c:pt idx="35">
                  <c:v>470206</c:v>
                </c:pt>
                <c:pt idx="36">
                  <c:v>137621</c:v>
                </c:pt>
                <c:pt idx="37">
                  <c:v>313701</c:v>
                </c:pt>
                <c:pt idx="38">
                  <c:v>-907859</c:v>
                </c:pt>
                <c:pt idx="39">
                  <c:v>125833</c:v>
                </c:pt>
                <c:pt idx="40">
                  <c:v>766154</c:v>
                </c:pt>
                <c:pt idx="41">
                  <c:v>390611</c:v>
                </c:pt>
                <c:pt idx="42">
                  <c:v>889476</c:v>
                </c:pt>
                <c:pt idx="43">
                  <c:v>-473452</c:v>
                </c:pt>
                <c:pt idx="44">
                  <c:v>532801</c:v>
                </c:pt>
                <c:pt idx="45">
                  <c:v>272594</c:v>
                </c:pt>
                <c:pt idx="46">
                  <c:v>-667051</c:v>
                </c:pt>
                <c:pt idx="47">
                  <c:v>236534</c:v>
                </c:pt>
                <c:pt idx="48">
                  <c:v>944205</c:v>
                </c:pt>
                <c:pt idx="49">
                  <c:v>1067424</c:v>
                </c:pt>
                <c:pt idx="50">
                  <c:v>238132</c:v>
                </c:pt>
                <c:pt idx="51">
                  <c:v>-2131956</c:v>
                </c:pt>
                <c:pt idx="52">
                  <c:v>511253</c:v>
                </c:pt>
                <c:pt idx="53">
                  <c:v>366747</c:v>
                </c:pt>
                <c:pt idx="54">
                  <c:v>388158</c:v>
                </c:pt>
                <c:pt idx="55">
                  <c:v>1229250</c:v>
                </c:pt>
                <c:pt idx="56">
                  <c:v>726305</c:v>
                </c:pt>
                <c:pt idx="57">
                  <c:v>1265283</c:v>
                </c:pt>
                <c:pt idx="58">
                  <c:v>-1507585</c:v>
                </c:pt>
                <c:pt idx="59">
                  <c:v>830842</c:v>
                </c:pt>
                <c:pt idx="60">
                  <c:v>-129422</c:v>
                </c:pt>
                <c:pt idx="61">
                  <c:v>152334</c:v>
                </c:pt>
                <c:pt idx="62">
                  <c:v>682336</c:v>
                </c:pt>
                <c:pt idx="63">
                  <c:v>-1222564</c:v>
                </c:pt>
                <c:pt idx="64">
                  <c:v>-242021</c:v>
                </c:pt>
                <c:pt idx="65">
                  <c:v>3267519</c:v>
                </c:pt>
                <c:pt idx="66">
                  <c:v>-192976</c:v>
                </c:pt>
                <c:pt idx="67">
                  <c:v>-784332</c:v>
                </c:pt>
                <c:pt idx="68">
                  <c:v>-1029716</c:v>
                </c:pt>
                <c:pt idx="69">
                  <c:v>112757</c:v>
                </c:pt>
                <c:pt idx="70">
                  <c:v>-326342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E4-4DF4-BD76-602C9D846098}"/>
            </c:ext>
          </c:extLst>
        </c:ser>
        <c:ser>
          <c:idx val="2"/>
          <c:order val="2"/>
          <c:tx>
            <c:strRef>
              <c:f>'Net Abs by Star Rating'!$X$7</c:f>
              <c:strCache>
                <c:ptCount val="1"/>
                <c:pt idx="0">
                  <c:v> Flex</c:v>
                </c:pt>
              </c:strCache>
            </c:strRef>
          </c:tx>
          <c:spPr>
            <a:ln w="38100" cap="rnd">
              <a:solidFill>
                <a:srgbClr val="75B901"/>
              </a:solidFill>
              <a:round/>
            </a:ln>
            <a:effectLst/>
          </c:spPr>
          <c:marker>
            <c:symbol val="none"/>
          </c:marker>
          <c:cat>
            <c:numRef>
              <c:f>'Net Abs by Star Rating'!$U$8:$U$78</c:f>
              <c:numCache>
                <c:formatCode>m/d/yyyy</c:formatCode>
                <c:ptCount val="71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</c:numCache>
            </c:numRef>
          </c:cat>
          <c:val>
            <c:numRef>
              <c:f>'Net Abs by Star Rating'!$X$8:$X$78</c:f>
              <c:numCache>
                <c:formatCode>General</c:formatCode>
                <c:ptCount val="71"/>
                <c:pt idx="0">
                  <c:v>3698</c:v>
                </c:pt>
                <c:pt idx="1">
                  <c:v>31513</c:v>
                </c:pt>
                <c:pt idx="2">
                  <c:v>-3000</c:v>
                </c:pt>
                <c:pt idx="3">
                  <c:v>924268</c:v>
                </c:pt>
                <c:pt idx="4">
                  <c:v>-243390</c:v>
                </c:pt>
                <c:pt idx="5">
                  <c:v>-20268</c:v>
                </c:pt>
                <c:pt idx="6">
                  <c:v>-703364</c:v>
                </c:pt>
                <c:pt idx="7">
                  <c:v>37314</c:v>
                </c:pt>
                <c:pt idx="8">
                  <c:v>325392</c:v>
                </c:pt>
                <c:pt idx="9">
                  <c:v>109161</c:v>
                </c:pt>
                <c:pt idx="10">
                  <c:v>72154</c:v>
                </c:pt>
                <c:pt idx="11">
                  <c:v>329043</c:v>
                </c:pt>
                <c:pt idx="12">
                  <c:v>-585383</c:v>
                </c:pt>
                <c:pt idx="13">
                  <c:v>-277655</c:v>
                </c:pt>
                <c:pt idx="14">
                  <c:v>133705</c:v>
                </c:pt>
                <c:pt idx="15">
                  <c:v>249802</c:v>
                </c:pt>
                <c:pt idx="16">
                  <c:v>-594314</c:v>
                </c:pt>
                <c:pt idx="17">
                  <c:v>289035</c:v>
                </c:pt>
                <c:pt idx="18">
                  <c:v>146709</c:v>
                </c:pt>
                <c:pt idx="19">
                  <c:v>333379</c:v>
                </c:pt>
                <c:pt idx="20">
                  <c:v>810357</c:v>
                </c:pt>
                <c:pt idx="21">
                  <c:v>62963</c:v>
                </c:pt>
                <c:pt idx="22">
                  <c:v>-23969</c:v>
                </c:pt>
                <c:pt idx="23">
                  <c:v>-268474</c:v>
                </c:pt>
                <c:pt idx="24">
                  <c:v>-2056</c:v>
                </c:pt>
                <c:pt idx="25">
                  <c:v>888057</c:v>
                </c:pt>
                <c:pt idx="26">
                  <c:v>-2269</c:v>
                </c:pt>
                <c:pt idx="27">
                  <c:v>506929</c:v>
                </c:pt>
                <c:pt idx="28">
                  <c:v>186004</c:v>
                </c:pt>
                <c:pt idx="29">
                  <c:v>88141</c:v>
                </c:pt>
                <c:pt idx="30">
                  <c:v>283444</c:v>
                </c:pt>
                <c:pt idx="31">
                  <c:v>485744</c:v>
                </c:pt>
                <c:pt idx="32">
                  <c:v>251520</c:v>
                </c:pt>
                <c:pt idx="33">
                  <c:v>595728</c:v>
                </c:pt>
                <c:pt idx="34">
                  <c:v>117197</c:v>
                </c:pt>
                <c:pt idx="35">
                  <c:v>362659</c:v>
                </c:pt>
                <c:pt idx="36">
                  <c:v>271295</c:v>
                </c:pt>
                <c:pt idx="37">
                  <c:v>-408820</c:v>
                </c:pt>
                <c:pt idx="38">
                  <c:v>-176081</c:v>
                </c:pt>
                <c:pt idx="39">
                  <c:v>283845</c:v>
                </c:pt>
                <c:pt idx="40">
                  <c:v>-291293</c:v>
                </c:pt>
                <c:pt idx="41">
                  <c:v>130</c:v>
                </c:pt>
                <c:pt idx="42">
                  <c:v>216206</c:v>
                </c:pt>
                <c:pt idx="43">
                  <c:v>259618</c:v>
                </c:pt>
                <c:pt idx="44">
                  <c:v>-155439</c:v>
                </c:pt>
                <c:pt idx="45">
                  <c:v>641487</c:v>
                </c:pt>
                <c:pt idx="46">
                  <c:v>25033</c:v>
                </c:pt>
                <c:pt idx="47">
                  <c:v>-329772</c:v>
                </c:pt>
                <c:pt idx="48">
                  <c:v>-60605</c:v>
                </c:pt>
                <c:pt idx="49">
                  <c:v>-196858</c:v>
                </c:pt>
                <c:pt idx="50">
                  <c:v>76051</c:v>
                </c:pt>
                <c:pt idx="51">
                  <c:v>158078</c:v>
                </c:pt>
                <c:pt idx="52">
                  <c:v>-472802</c:v>
                </c:pt>
                <c:pt idx="53">
                  <c:v>322444</c:v>
                </c:pt>
                <c:pt idx="54">
                  <c:v>-253928</c:v>
                </c:pt>
                <c:pt idx="55">
                  <c:v>144931</c:v>
                </c:pt>
                <c:pt idx="56">
                  <c:v>68927</c:v>
                </c:pt>
                <c:pt idx="57">
                  <c:v>-24559</c:v>
                </c:pt>
                <c:pt idx="58">
                  <c:v>-437317</c:v>
                </c:pt>
                <c:pt idx="59">
                  <c:v>199793</c:v>
                </c:pt>
                <c:pt idx="60">
                  <c:v>-166353</c:v>
                </c:pt>
                <c:pt idx="61">
                  <c:v>59694</c:v>
                </c:pt>
                <c:pt idx="62">
                  <c:v>-196528</c:v>
                </c:pt>
                <c:pt idx="63">
                  <c:v>-6193</c:v>
                </c:pt>
                <c:pt idx="64">
                  <c:v>-192367</c:v>
                </c:pt>
                <c:pt idx="65">
                  <c:v>-838644</c:v>
                </c:pt>
                <c:pt idx="66">
                  <c:v>-984880</c:v>
                </c:pt>
                <c:pt idx="67">
                  <c:v>311087</c:v>
                </c:pt>
                <c:pt idx="68">
                  <c:v>-523668</c:v>
                </c:pt>
                <c:pt idx="69">
                  <c:v>-307841</c:v>
                </c:pt>
                <c:pt idx="70">
                  <c:v>-459031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E4-4DF4-BD76-602C9D846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5544031"/>
        <c:axId val="1755539455"/>
        <c:extLst/>
      </c:lineChart>
      <c:catAx>
        <c:axId val="1755544031"/>
        <c:scaling>
          <c:orientation val="minMax"/>
        </c:scaling>
        <c:delete val="0"/>
        <c:axPos val="b"/>
        <c:numFmt formatCode="yy" sourceLinked="0"/>
        <c:majorTickMark val="cross"/>
        <c:minorTickMark val="in"/>
        <c:tickLblPos val="low"/>
        <c:spPr>
          <a:noFill/>
          <a:ln w="1587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At val="-9999999"/>
        <c:auto val="0"/>
        <c:lblAlgn val="ctr"/>
        <c:lblOffset val="0"/>
        <c:tickLblSkip val="4"/>
        <c:tickMarkSkip val="4"/>
        <c:noMultiLvlLbl val="0"/>
      </c:catAx>
      <c:valAx>
        <c:axId val="1755539455"/>
        <c:scaling>
          <c:orientation val="minMax"/>
          <c:max val="4000000"/>
          <c:min val="-3000000"/>
        </c:scaling>
        <c:delete val="0"/>
        <c:axPos val="l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Net Absorption</a:t>
                </a:r>
                <a:r>
                  <a:rPr lang="en-US" baseline="0">
                    <a:solidFill>
                      <a:schemeClr val="bg1">
                        <a:lumMod val="65000"/>
                      </a:schemeClr>
                    </a:solidFill>
                  </a:rPr>
                  <a:t> in SF</a:t>
                </a: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4724875677706873E-2"/>
              <c:y val="0.247551260478655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[&gt;0]0.0&quot;M&quot;;[Red]\-0.0&quot;M&quot;;0" sourceLinked="0"/>
        <c:majorTickMark val="out"/>
        <c:minorTickMark val="out"/>
        <c:tickLblPos val="nextTo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  <c:majorUnit val="1000000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883011336679227E-2"/>
          <c:y val="0.91123140112997258"/>
          <c:w val="0.75342401640418977"/>
          <c:h val="5.5633835884417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48777931120245"/>
          <c:y val="3.9390362004445061E-2"/>
          <c:w val="0.79147985093490092"/>
          <c:h val="0.73834587280618924"/>
        </c:manualLayout>
      </c:layout>
      <c:barChart>
        <c:barDir val="col"/>
        <c:grouping val="clustered"/>
        <c:varyColors val="0"/>
        <c:ser>
          <c:idx val="3"/>
          <c:order val="1"/>
          <c:tx>
            <c:strRef>
              <c:f>'Delivered Units'!$AB$7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'Delivered Units'!$X$8:$X$95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'Delivered Units'!$AB$8:$AB$95</c:f>
              <c:numCache>
                <c:formatCode>General</c:formatCode>
                <c:ptCount val="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4-440F-ABC0-4467B9E07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55544031"/>
        <c:axId val="1755539455"/>
      </c:barChart>
      <c:barChart>
        <c:barDir val="col"/>
        <c:grouping val="clustered"/>
        <c:varyColors val="0"/>
        <c:ser>
          <c:idx val="0"/>
          <c:order val="0"/>
          <c:tx>
            <c:strRef>
              <c:f>'Delivered Units'!$Z$7</c:f>
              <c:strCache>
                <c:ptCount val="1"/>
                <c:pt idx="0">
                  <c:v>Net Deliveries</c:v>
                </c:pt>
              </c:strCache>
            </c:strRef>
          </c:tx>
          <c:spPr>
            <a:solidFill>
              <a:srgbClr val="2186A5"/>
            </a:solidFill>
            <a:ln>
              <a:noFill/>
            </a:ln>
            <a:effectLst/>
          </c:spPr>
          <c:invertIfNegative val="0"/>
          <c:cat>
            <c:numRef>
              <c:f>'Delivered Units'!$X$8:$X$95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'Delivered Units'!$Z$8:$Z$95</c:f>
              <c:numCache>
                <c:formatCode>General</c:formatCode>
                <c:ptCount val="88"/>
                <c:pt idx="0">
                  <c:v>106810</c:v>
                </c:pt>
                <c:pt idx="1">
                  <c:v>-27289</c:v>
                </c:pt>
                <c:pt idx="2">
                  <c:v>-513605</c:v>
                </c:pt>
                <c:pt idx="3">
                  <c:v>-1131046</c:v>
                </c:pt>
                <c:pt idx="4">
                  <c:v>-89967</c:v>
                </c:pt>
                <c:pt idx="5">
                  <c:v>83787</c:v>
                </c:pt>
                <c:pt idx="6">
                  <c:v>208764</c:v>
                </c:pt>
                <c:pt idx="7">
                  <c:v>4893</c:v>
                </c:pt>
                <c:pt idx="8">
                  <c:v>-960186</c:v>
                </c:pt>
                <c:pt idx="9">
                  <c:v>-266864</c:v>
                </c:pt>
                <c:pt idx="10">
                  <c:v>70044</c:v>
                </c:pt>
                <c:pt idx="11">
                  <c:v>-186714</c:v>
                </c:pt>
                <c:pt idx="12">
                  <c:v>-592946</c:v>
                </c:pt>
                <c:pt idx="13">
                  <c:v>-293703</c:v>
                </c:pt>
                <c:pt idx="14">
                  <c:v>-404560</c:v>
                </c:pt>
                <c:pt idx="15">
                  <c:v>-674155</c:v>
                </c:pt>
                <c:pt idx="16">
                  <c:v>-1151220</c:v>
                </c:pt>
                <c:pt idx="17">
                  <c:v>-243198</c:v>
                </c:pt>
                <c:pt idx="18">
                  <c:v>152593</c:v>
                </c:pt>
                <c:pt idx="19">
                  <c:v>-685955</c:v>
                </c:pt>
                <c:pt idx="20">
                  <c:v>-153843</c:v>
                </c:pt>
                <c:pt idx="21">
                  <c:v>-564351</c:v>
                </c:pt>
                <c:pt idx="22">
                  <c:v>-352217</c:v>
                </c:pt>
                <c:pt idx="23">
                  <c:v>-491318</c:v>
                </c:pt>
                <c:pt idx="24">
                  <c:v>-652771</c:v>
                </c:pt>
                <c:pt idx="25">
                  <c:v>-27659</c:v>
                </c:pt>
                <c:pt idx="26">
                  <c:v>-472315</c:v>
                </c:pt>
                <c:pt idx="27">
                  <c:v>264534</c:v>
                </c:pt>
                <c:pt idx="28">
                  <c:v>462420</c:v>
                </c:pt>
                <c:pt idx="29">
                  <c:v>-188872</c:v>
                </c:pt>
                <c:pt idx="30">
                  <c:v>-54613</c:v>
                </c:pt>
                <c:pt idx="31">
                  <c:v>-928066</c:v>
                </c:pt>
                <c:pt idx="32">
                  <c:v>-523356</c:v>
                </c:pt>
                <c:pt idx="33">
                  <c:v>-342934</c:v>
                </c:pt>
                <c:pt idx="34">
                  <c:v>-275070</c:v>
                </c:pt>
                <c:pt idx="35">
                  <c:v>-259050</c:v>
                </c:pt>
                <c:pt idx="36">
                  <c:v>5523</c:v>
                </c:pt>
                <c:pt idx="37">
                  <c:v>-104223</c:v>
                </c:pt>
                <c:pt idx="38">
                  <c:v>-146393</c:v>
                </c:pt>
                <c:pt idx="39">
                  <c:v>-702344</c:v>
                </c:pt>
                <c:pt idx="40">
                  <c:v>531228</c:v>
                </c:pt>
                <c:pt idx="41">
                  <c:v>-347417</c:v>
                </c:pt>
                <c:pt idx="42">
                  <c:v>-349085</c:v>
                </c:pt>
                <c:pt idx="43">
                  <c:v>324232</c:v>
                </c:pt>
                <c:pt idx="44">
                  <c:v>-47353</c:v>
                </c:pt>
                <c:pt idx="45">
                  <c:v>68353</c:v>
                </c:pt>
                <c:pt idx="46">
                  <c:v>240542</c:v>
                </c:pt>
                <c:pt idx="47">
                  <c:v>19845</c:v>
                </c:pt>
                <c:pt idx="48">
                  <c:v>797861</c:v>
                </c:pt>
                <c:pt idx="49">
                  <c:v>24799</c:v>
                </c:pt>
                <c:pt idx="50">
                  <c:v>255845</c:v>
                </c:pt>
                <c:pt idx="51">
                  <c:v>-957943</c:v>
                </c:pt>
                <c:pt idx="52">
                  <c:v>-1357970</c:v>
                </c:pt>
                <c:pt idx="53">
                  <c:v>407231</c:v>
                </c:pt>
                <c:pt idx="54">
                  <c:v>-159245</c:v>
                </c:pt>
                <c:pt idx="55">
                  <c:v>635153</c:v>
                </c:pt>
                <c:pt idx="56">
                  <c:v>-866258</c:v>
                </c:pt>
                <c:pt idx="57">
                  <c:v>1026147</c:v>
                </c:pt>
                <c:pt idx="58">
                  <c:v>292033</c:v>
                </c:pt>
                <c:pt idx="59">
                  <c:v>286190</c:v>
                </c:pt>
                <c:pt idx="60">
                  <c:v>1256267</c:v>
                </c:pt>
                <c:pt idx="61">
                  <c:v>980610</c:v>
                </c:pt>
                <c:pt idx="62">
                  <c:v>751584</c:v>
                </c:pt>
                <c:pt idx="63">
                  <c:v>153438</c:v>
                </c:pt>
                <c:pt idx="64">
                  <c:v>1017987</c:v>
                </c:pt>
                <c:pt idx="65">
                  <c:v>4658402</c:v>
                </c:pt>
                <c:pt idx="66">
                  <c:v>261666</c:v>
                </c:pt>
                <c:pt idx="67">
                  <c:v>652439</c:v>
                </c:pt>
                <c:pt idx="68">
                  <c:v>681014</c:v>
                </c:pt>
                <c:pt idx="69">
                  <c:v>347396</c:v>
                </c:pt>
                <c:pt idx="70">
                  <c:v>28211</c:v>
                </c:pt>
                <c:pt idx="71">
                  <c:v>679593</c:v>
                </c:pt>
                <c:pt idx="72">
                  <c:v>-89738</c:v>
                </c:pt>
                <c:pt idx="73">
                  <c:v>-80346</c:v>
                </c:pt>
                <c:pt idx="74">
                  <c:v>-227469</c:v>
                </c:pt>
                <c:pt idx="75">
                  <c:v>-305751</c:v>
                </c:pt>
                <c:pt idx="76">
                  <c:v>-341129</c:v>
                </c:pt>
                <c:pt idx="77">
                  <c:v>-167918</c:v>
                </c:pt>
                <c:pt idx="78">
                  <c:v>-95919</c:v>
                </c:pt>
                <c:pt idx="79">
                  <c:v>-146729</c:v>
                </c:pt>
                <c:pt idx="80">
                  <c:v>-249580</c:v>
                </c:pt>
                <c:pt idx="81">
                  <c:v>-214464</c:v>
                </c:pt>
                <c:pt idx="82">
                  <c:v>-178438</c:v>
                </c:pt>
                <c:pt idx="83">
                  <c:v>-148064</c:v>
                </c:pt>
                <c:pt idx="84">
                  <c:v>-122130</c:v>
                </c:pt>
                <c:pt idx="85">
                  <c:v>-100010</c:v>
                </c:pt>
                <c:pt idx="86">
                  <c:v>-80858</c:v>
                </c:pt>
                <c:pt idx="87">
                  <c:v>-64513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34-440F-ABC0-4467B9E07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44524527"/>
        <c:axId val="1644522031"/>
      </c:barChart>
      <c:scatterChart>
        <c:scatterStyle val="lineMarker"/>
        <c:varyColors val="0"/>
        <c:ser>
          <c:idx val="4"/>
          <c:order val="2"/>
          <c:tx>
            <c:strRef>
              <c:f>'Delivered Units'!$AE$24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34-440F-ABC0-4467B9E07D78}"/>
              </c:ext>
            </c:extLst>
          </c:dPt>
          <c:xVal>
            <c:numRef>
              <c:f>'Delivered Units'!$AE$25:$AE$26</c:f>
              <c:numCache>
                <c:formatCode>General</c:formatCode>
                <c:ptCount val="2"/>
                <c:pt idx="0">
                  <c:v>71.5</c:v>
                </c:pt>
                <c:pt idx="1">
                  <c:v>71.5</c:v>
                </c:pt>
              </c:numCache>
            </c:numRef>
          </c:xVal>
          <c:yVal>
            <c:numRef>
              <c:f>'Delivered Units'!$AF$25:$AF$26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B34-440F-ABC0-4467B9E07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5544031"/>
        <c:axId val="1755539455"/>
      </c:scatterChart>
      <c:scatterChart>
        <c:scatterStyle val="lineMarker"/>
        <c:varyColors val="0"/>
        <c:ser>
          <c:idx val="5"/>
          <c:order val="3"/>
          <c:tx>
            <c:strRef>
              <c:f>'Delivered Units'!$AE$24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34-440F-ABC0-4467B9E07D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'Delivered Units'!$AE$27:$AE$28</c:f>
              <c:numCache>
                <c:formatCode>General</c:formatCode>
                <c:ptCount val="2"/>
                <c:pt idx="0">
                  <c:v>71</c:v>
                </c:pt>
                <c:pt idx="1">
                  <c:v>71</c:v>
                </c:pt>
              </c:numCache>
            </c:numRef>
          </c:xVal>
          <c:yVal>
            <c:numRef>
              <c:f>'Delivered Units'!$AF$27:$AF$28</c:f>
              <c:numCache>
                <c:formatCode>General</c:formatCode>
                <c:ptCount val="2"/>
                <c:pt idx="0">
                  <c:v>0</c:v>
                </c:pt>
                <c:pt idx="1">
                  <c:v>-100000000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B34-440F-ABC0-4467B9E07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4524527"/>
        <c:axId val="1644522031"/>
      </c:scatterChart>
      <c:catAx>
        <c:axId val="1755544031"/>
        <c:scaling>
          <c:orientation val="minMax"/>
        </c:scaling>
        <c:delete val="0"/>
        <c:axPos val="b"/>
        <c:numFmt formatCode="yy" sourceLinked="0"/>
        <c:majorTickMark val="cross"/>
        <c:minorTickMark val="in"/>
        <c:tickLblPos val="nextTo"/>
        <c:spPr>
          <a:noFill/>
          <a:ln w="1587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0"/>
        <c:tickLblSkip val="4"/>
        <c:tickMarkSkip val="4"/>
        <c:noMultiLvlLbl val="0"/>
      </c:catAx>
      <c:valAx>
        <c:axId val="1755539455"/>
        <c:scaling>
          <c:orientation val="minMax"/>
          <c:max val="4.7502796947956082E-2"/>
          <c:min val="2.1592180430889125E-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Net Delivered SF</a:t>
                </a:r>
                <a:r>
                  <a:rPr lang="en-US" baseline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2.0089395777871874E-2"/>
              <c:y val="0.28342390627893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0"/>
        <c:majorTickMark val="out"/>
        <c:minorTickMark val="none"/>
        <c:tickLblPos val="nextTo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max"/>
        <c:crossBetween val="between"/>
        <c:majorUnit val="4.3184360861778254E-3"/>
      </c:valAx>
      <c:valAx>
        <c:axId val="1644522031"/>
        <c:scaling>
          <c:orientation val="minMax"/>
          <c:max val="6000000"/>
          <c:min val="-20000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&gt;0]0.0&quot;M&quot;;[Red]\-0.0&quot;M&quot;;0" sourceLinked="0"/>
        <c:majorTickMark val="cross"/>
        <c:minorTickMark val="out"/>
        <c:tickLblPos val="low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44524527"/>
        <c:crosses val="max"/>
        <c:crossBetween val="between"/>
        <c:majorUnit val="1000000"/>
        <c:minorUnit val="500000"/>
        <c:dispUnits>
          <c:builtInUnit val="millions"/>
        </c:dispUnits>
      </c:valAx>
      <c:catAx>
        <c:axId val="1644524527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644522031"/>
        <c:crosses val="autoZero"/>
        <c:auto val="0"/>
        <c:lblAlgn val="ctr"/>
        <c:lblOffset val="100"/>
        <c:tickLblSkip val="1"/>
        <c:tickMarkSkip val="1"/>
        <c:noMultiLvlLbl val="0"/>
      </c:cat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48777931120245"/>
          <c:y val="3.9390362004445061E-2"/>
          <c:w val="0.79147985093490092"/>
          <c:h val="0.73834587280618924"/>
        </c:manualLayout>
      </c:layout>
      <c:barChart>
        <c:barDir val="col"/>
        <c:grouping val="clustered"/>
        <c:varyColors val="0"/>
        <c:ser>
          <c:idx val="3"/>
          <c:order val="1"/>
          <c:tx>
            <c:strRef>
              <c:f>Starts!$AA$7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Starts!$X$8:$X$77</c:f>
              <c:numCache>
                <c:formatCode>m/d/yyyy</c:formatCode>
                <c:ptCount val="70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</c:numCache>
            </c:numRef>
          </c:cat>
          <c:val>
            <c:numRef>
              <c:f>Starts!$AA$8:$AA$75</c:f>
              <c:numCache>
                <c:formatCode>General</c:formatCode>
                <c:ptCount val="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7B-4E8A-B7FE-D81597011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55544031"/>
        <c:axId val="1755539455"/>
      </c:barChart>
      <c:barChart>
        <c:barDir val="col"/>
        <c:grouping val="clustered"/>
        <c:varyColors val="0"/>
        <c:ser>
          <c:idx val="0"/>
          <c:order val="0"/>
          <c:tx>
            <c:strRef>
              <c:f>Starts!$Y$7</c:f>
              <c:strCache>
                <c:ptCount val="1"/>
                <c:pt idx="0">
                  <c:v>Construction Starts</c:v>
                </c:pt>
              </c:strCache>
            </c:strRef>
          </c:tx>
          <c:spPr>
            <a:solidFill>
              <a:srgbClr val="2186A5"/>
            </a:solidFill>
            <a:ln>
              <a:noFill/>
            </a:ln>
            <a:effectLst/>
          </c:spPr>
          <c:invertIfNegative val="0"/>
          <c:cat>
            <c:numRef>
              <c:f>Starts!$X$8:$X$78</c:f>
              <c:numCache>
                <c:formatCode>m/d/yyyy</c:formatCode>
                <c:ptCount val="71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</c:numCache>
            </c:numRef>
          </c:cat>
          <c:val>
            <c:numRef>
              <c:f>Starts!$Y$8:$Y$78</c:f>
              <c:numCache>
                <c:formatCode>General</c:formatCode>
                <c:ptCount val="71"/>
                <c:pt idx="0">
                  <c:v>357274</c:v>
                </c:pt>
                <c:pt idx="1">
                  <c:v>337958</c:v>
                </c:pt>
                <c:pt idx="2">
                  <c:v>306081</c:v>
                </c:pt>
                <c:pt idx="3">
                  <c:v>340805</c:v>
                </c:pt>
                <c:pt idx="4">
                  <c:v>359097</c:v>
                </c:pt>
                <c:pt idx="5">
                  <c:v>415764</c:v>
                </c:pt>
                <c:pt idx="6">
                  <c:v>175760</c:v>
                </c:pt>
                <c:pt idx="7">
                  <c:v>215819</c:v>
                </c:pt>
                <c:pt idx="8">
                  <c:v>119386</c:v>
                </c:pt>
                <c:pt idx="9">
                  <c:v>190341</c:v>
                </c:pt>
                <c:pt idx="10">
                  <c:v>204707</c:v>
                </c:pt>
                <c:pt idx="11">
                  <c:v>10088</c:v>
                </c:pt>
                <c:pt idx="12">
                  <c:v>51308</c:v>
                </c:pt>
                <c:pt idx="13">
                  <c:v>50560</c:v>
                </c:pt>
                <c:pt idx="14">
                  <c:v>273967</c:v>
                </c:pt>
                <c:pt idx="15">
                  <c:v>193100</c:v>
                </c:pt>
                <c:pt idx="16">
                  <c:v>157292</c:v>
                </c:pt>
                <c:pt idx="17">
                  <c:v>645103</c:v>
                </c:pt>
                <c:pt idx="18">
                  <c:v>82439</c:v>
                </c:pt>
                <c:pt idx="19">
                  <c:v>8367</c:v>
                </c:pt>
                <c:pt idx="20">
                  <c:v>496927</c:v>
                </c:pt>
                <c:pt idx="21">
                  <c:v>137246</c:v>
                </c:pt>
                <c:pt idx="22">
                  <c:v>55517</c:v>
                </c:pt>
                <c:pt idx="23">
                  <c:v>192236</c:v>
                </c:pt>
                <c:pt idx="24">
                  <c:v>889518</c:v>
                </c:pt>
                <c:pt idx="25">
                  <c:v>117158</c:v>
                </c:pt>
                <c:pt idx="26">
                  <c:v>489198</c:v>
                </c:pt>
                <c:pt idx="27">
                  <c:v>229033</c:v>
                </c:pt>
                <c:pt idx="28">
                  <c:v>241767</c:v>
                </c:pt>
                <c:pt idx="29">
                  <c:v>882009</c:v>
                </c:pt>
                <c:pt idx="30">
                  <c:v>500559</c:v>
                </c:pt>
                <c:pt idx="31">
                  <c:v>520807</c:v>
                </c:pt>
                <c:pt idx="32">
                  <c:v>57267</c:v>
                </c:pt>
                <c:pt idx="33">
                  <c:v>569780</c:v>
                </c:pt>
                <c:pt idx="34">
                  <c:v>130657</c:v>
                </c:pt>
                <c:pt idx="35">
                  <c:v>322262</c:v>
                </c:pt>
                <c:pt idx="36">
                  <c:v>860821</c:v>
                </c:pt>
                <c:pt idx="37">
                  <c:v>1131541</c:v>
                </c:pt>
                <c:pt idx="38">
                  <c:v>448873</c:v>
                </c:pt>
                <c:pt idx="39">
                  <c:v>761899</c:v>
                </c:pt>
                <c:pt idx="40">
                  <c:v>161643</c:v>
                </c:pt>
                <c:pt idx="41">
                  <c:v>438855</c:v>
                </c:pt>
                <c:pt idx="42">
                  <c:v>538635</c:v>
                </c:pt>
                <c:pt idx="43">
                  <c:v>390218</c:v>
                </c:pt>
                <c:pt idx="44">
                  <c:v>567160</c:v>
                </c:pt>
                <c:pt idx="45">
                  <c:v>911044</c:v>
                </c:pt>
                <c:pt idx="46">
                  <c:v>582057</c:v>
                </c:pt>
                <c:pt idx="47">
                  <c:v>986940</c:v>
                </c:pt>
                <c:pt idx="48">
                  <c:v>483533</c:v>
                </c:pt>
                <c:pt idx="49">
                  <c:v>247928</c:v>
                </c:pt>
                <c:pt idx="50">
                  <c:v>238276</c:v>
                </c:pt>
                <c:pt idx="51">
                  <c:v>874643</c:v>
                </c:pt>
                <c:pt idx="52">
                  <c:v>887682</c:v>
                </c:pt>
                <c:pt idx="53">
                  <c:v>4463220</c:v>
                </c:pt>
                <c:pt idx="54">
                  <c:v>358326</c:v>
                </c:pt>
                <c:pt idx="55">
                  <c:v>1364290</c:v>
                </c:pt>
                <c:pt idx="56">
                  <c:v>686533</c:v>
                </c:pt>
                <c:pt idx="57">
                  <c:v>1053836</c:v>
                </c:pt>
                <c:pt idx="58">
                  <c:v>1231480</c:v>
                </c:pt>
                <c:pt idx="59">
                  <c:v>774788</c:v>
                </c:pt>
                <c:pt idx="60">
                  <c:v>550578</c:v>
                </c:pt>
                <c:pt idx="61">
                  <c:v>1218978</c:v>
                </c:pt>
                <c:pt idx="62">
                  <c:v>277052</c:v>
                </c:pt>
                <c:pt idx="63">
                  <c:v>1297552</c:v>
                </c:pt>
                <c:pt idx="64">
                  <c:v>1103081</c:v>
                </c:pt>
                <c:pt idx="65">
                  <c:v>405581</c:v>
                </c:pt>
                <c:pt idx="66">
                  <c:v>932897</c:v>
                </c:pt>
                <c:pt idx="67">
                  <c:v>408698</c:v>
                </c:pt>
                <c:pt idx="68">
                  <c:v>129408</c:v>
                </c:pt>
                <c:pt idx="69">
                  <c:v>544080</c:v>
                </c:pt>
                <c:pt idx="70">
                  <c:v>77700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7B-4E8A-B7FE-D81597011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44524527"/>
        <c:axId val="1644522031"/>
      </c:barChart>
      <c:catAx>
        <c:axId val="1755544031"/>
        <c:scaling>
          <c:orientation val="minMax"/>
        </c:scaling>
        <c:delete val="0"/>
        <c:axPos val="b"/>
        <c:numFmt formatCode="yy" sourceLinked="0"/>
        <c:majorTickMark val="cross"/>
        <c:minorTickMark val="in"/>
        <c:tickLblPos val="nextTo"/>
        <c:spPr>
          <a:noFill/>
          <a:ln w="1587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0"/>
        <c:tickLblSkip val="4"/>
        <c:tickMarkSkip val="4"/>
        <c:noMultiLvlLbl val="0"/>
      </c:catAx>
      <c:valAx>
        <c:axId val="1755539455"/>
        <c:scaling>
          <c:orientation val="minMax"/>
          <c:max val="7486.8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Construction Starts in SF</a:t>
                </a:r>
              </a:p>
            </c:rich>
          </c:tx>
          <c:layout>
            <c:manualLayout>
              <c:xMode val="edge"/>
              <c:yMode val="edge"/>
              <c:x val="1.6870694001576075E-2"/>
              <c:y val="0.207189666610117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&quot;k&quot;" sourceLinked="0"/>
        <c:majorTickMark val="cross"/>
        <c:minorTickMark val="out"/>
        <c:tickLblPos val="nextTo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max"/>
        <c:crossBetween val="between"/>
        <c:majorUnit val="1069.5428571428572"/>
        <c:minorUnit val="534.7714285714286"/>
        <c:dispUnits>
          <c:builtInUnit val="thousands"/>
        </c:dispUnits>
      </c:valAx>
      <c:valAx>
        <c:axId val="1644522031"/>
        <c:scaling>
          <c:orientation val="minMax"/>
          <c:max val="5000000"/>
          <c:min val="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&gt;0]0.0&quot;M&quot;;[Red]\-0.0&quot;M&quot;;0" sourceLinked="0"/>
        <c:majorTickMark val="cross"/>
        <c:minorTickMark val="out"/>
        <c:tickLblPos val="low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44524527"/>
        <c:crosses val="max"/>
        <c:crossBetween val="between"/>
        <c:majorUnit val="1000000"/>
        <c:minorUnit val="500000"/>
        <c:dispUnits>
          <c:builtInUnit val="millions"/>
        </c:dispUnits>
      </c:valAx>
      <c:catAx>
        <c:axId val="1644524527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644522031"/>
        <c:crosses val="autoZero"/>
        <c:auto val="0"/>
        <c:lblAlgn val="ctr"/>
        <c:lblOffset val="100"/>
        <c:tickLblSkip val="1"/>
        <c:tickMarkSkip val="1"/>
        <c:noMultiLvlLbl val="0"/>
      </c:cat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48777931120245"/>
          <c:y val="3.9390362004445061E-2"/>
          <c:w val="0.79147985093490092"/>
          <c:h val="0.73834587280618924"/>
        </c:manualLayout>
      </c:layout>
      <c:barChart>
        <c:barDir val="col"/>
        <c:grouping val="clustered"/>
        <c:varyColors val="0"/>
        <c:ser>
          <c:idx val="3"/>
          <c:order val="1"/>
          <c:tx>
            <c:strRef>
              <c:f>'Under Construction'!$AA$7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'Under Construction'!$X$8:$X$76</c:f>
              <c:numCache>
                <c:formatCode>m/d/yyyy</c:formatCode>
                <c:ptCount val="69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</c:numCache>
            </c:numRef>
          </c:cat>
          <c:val>
            <c:numRef>
              <c:f>'Under Construction'!$AA$8:$AA$75</c:f>
              <c:numCache>
                <c:formatCode>General</c:formatCode>
                <c:ptCount val="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F6-4A2C-ACDF-35A8E9B6E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55544031"/>
        <c:axId val="1755539455"/>
      </c:barChart>
      <c:barChart>
        <c:barDir val="col"/>
        <c:grouping val="clustered"/>
        <c:varyColors val="0"/>
        <c:ser>
          <c:idx val="0"/>
          <c:order val="0"/>
          <c:tx>
            <c:strRef>
              <c:f>'Under Construction'!$Y$7</c:f>
              <c:strCache>
                <c:ptCount val="1"/>
                <c:pt idx="0">
                  <c:v>Under Construction</c:v>
                </c:pt>
              </c:strCache>
            </c:strRef>
          </c:tx>
          <c:spPr>
            <a:solidFill>
              <a:srgbClr val="2186A5"/>
            </a:solidFill>
            <a:ln>
              <a:noFill/>
            </a:ln>
            <a:effectLst/>
          </c:spPr>
          <c:invertIfNegative val="0"/>
          <c:cat>
            <c:numRef>
              <c:f>'Under Construction'!$X$8:$X$78</c:f>
              <c:numCache>
                <c:formatCode>m/d/yyyy</c:formatCode>
                <c:ptCount val="71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</c:numCache>
            </c:numRef>
          </c:cat>
          <c:val>
            <c:numRef>
              <c:f>'Under Construction'!$Y$8:$Y$78</c:f>
              <c:numCache>
                <c:formatCode>General</c:formatCode>
                <c:ptCount val="71"/>
                <c:pt idx="0">
                  <c:v>1028301</c:v>
                </c:pt>
                <c:pt idx="1">
                  <c:v>1113966</c:v>
                </c:pt>
                <c:pt idx="2">
                  <c:v>808428</c:v>
                </c:pt>
                <c:pt idx="3">
                  <c:v>790621</c:v>
                </c:pt>
                <c:pt idx="4">
                  <c:v>836813</c:v>
                </c:pt>
                <c:pt idx="5">
                  <c:v>983854</c:v>
                </c:pt>
                <c:pt idx="6">
                  <c:v>823842</c:v>
                </c:pt>
                <c:pt idx="7">
                  <c:v>852608</c:v>
                </c:pt>
                <c:pt idx="8">
                  <c:v>480805</c:v>
                </c:pt>
                <c:pt idx="9">
                  <c:v>574627</c:v>
                </c:pt>
                <c:pt idx="10">
                  <c:v>540648</c:v>
                </c:pt>
                <c:pt idx="11">
                  <c:v>465395</c:v>
                </c:pt>
                <c:pt idx="12">
                  <c:v>314633</c:v>
                </c:pt>
                <c:pt idx="13">
                  <c:v>238468</c:v>
                </c:pt>
                <c:pt idx="14">
                  <c:v>480985</c:v>
                </c:pt>
                <c:pt idx="15">
                  <c:v>651525</c:v>
                </c:pt>
                <c:pt idx="16">
                  <c:v>577988</c:v>
                </c:pt>
                <c:pt idx="17">
                  <c:v>955995</c:v>
                </c:pt>
                <c:pt idx="18">
                  <c:v>849848</c:v>
                </c:pt>
                <c:pt idx="19">
                  <c:v>812761</c:v>
                </c:pt>
                <c:pt idx="20">
                  <c:v>627600</c:v>
                </c:pt>
                <c:pt idx="21">
                  <c:v>650748</c:v>
                </c:pt>
                <c:pt idx="22">
                  <c:v>291340</c:v>
                </c:pt>
                <c:pt idx="23">
                  <c:v>274906</c:v>
                </c:pt>
                <c:pt idx="24">
                  <c:v>1102634</c:v>
                </c:pt>
                <c:pt idx="25">
                  <c:v>1156826</c:v>
                </c:pt>
                <c:pt idx="26">
                  <c:v>1563713</c:v>
                </c:pt>
                <c:pt idx="27">
                  <c:v>1389616</c:v>
                </c:pt>
                <c:pt idx="28">
                  <c:v>939800</c:v>
                </c:pt>
                <c:pt idx="29">
                  <c:v>1473729</c:v>
                </c:pt>
                <c:pt idx="30">
                  <c:v>1542819</c:v>
                </c:pt>
                <c:pt idx="31">
                  <c:v>1156069</c:v>
                </c:pt>
                <c:pt idx="32">
                  <c:v>979520</c:v>
                </c:pt>
                <c:pt idx="33">
                  <c:v>1114937</c:v>
                </c:pt>
                <c:pt idx="34">
                  <c:v>983391</c:v>
                </c:pt>
                <c:pt idx="35">
                  <c:v>1007093</c:v>
                </c:pt>
                <c:pt idx="36">
                  <c:v>1627652</c:v>
                </c:pt>
                <c:pt idx="37">
                  <c:v>2506857</c:v>
                </c:pt>
                <c:pt idx="38">
                  <c:v>2719865</c:v>
                </c:pt>
                <c:pt idx="39">
                  <c:v>3039950</c:v>
                </c:pt>
                <c:pt idx="40">
                  <c:v>1782640</c:v>
                </c:pt>
                <c:pt idx="41">
                  <c:v>2010263</c:v>
                </c:pt>
                <c:pt idx="42">
                  <c:v>2000788</c:v>
                </c:pt>
                <c:pt idx="43">
                  <c:v>1565350</c:v>
                </c:pt>
                <c:pt idx="44">
                  <c:v>1910520</c:v>
                </c:pt>
                <c:pt idx="45">
                  <c:v>2458080</c:v>
                </c:pt>
                <c:pt idx="46">
                  <c:v>2774595</c:v>
                </c:pt>
                <c:pt idx="47">
                  <c:v>3205804</c:v>
                </c:pt>
                <c:pt idx="48">
                  <c:v>2492752</c:v>
                </c:pt>
                <c:pt idx="49">
                  <c:v>2513295</c:v>
                </c:pt>
                <c:pt idx="50">
                  <c:v>2200802</c:v>
                </c:pt>
                <c:pt idx="51">
                  <c:v>2808171</c:v>
                </c:pt>
                <c:pt idx="52">
                  <c:v>2955727</c:v>
                </c:pt>
                <c:pt idx="53">
                  <c:v>6899744</c:v>
                </c:pt>
                <c:pt idx="54">
                  <c:v>7010341</c:v>
                </c:pt>
                <c:pt idx="55">
                  <c:v>7376160</c:v>
                </c:pt>
                <c:pt idx="56">
                  <c:v>7798391</c:v>
                </c:pt>
                <c:pt idx="57">
                  <c:v>7648947</c:v>
                </c:pt>
                <c:pt idx="58">
                  <c:v>8573522</c:v>
                </c:pt>
                <c:pt idx="59">
                  <c:v>8938140</c:v>
                </c:pt>
                <c:pt idx="60">
                  <c:v>8029835</c:v>
                </c:pt>
                <c:pt idx="61">
                  <c:v>8065303</c:v>
                </c:pt>
                <c:pt idx="62">
                  <c:v>7481244</c:v>
                </c:pt>
                <c:pt idx="63">
                  <c:v>8013096</c:v>
                </c:pt>
                <c:pt idx="64">
                  <c:v>7820796</c:v>
                </c:pt>
                <c:pt idx="65">
                  <c:v>3422980</c:v>
                </c:pt>
                <c:pt idx="66">
                  <c:v>3940211</c:v>
                </c:pt>
                <c:pt idx="67">
                  <c:v>3662309</c:v>
                </c:pt>
                <c:pt idx="68">
                  <c:v>3009517</c:v>
                </c:pt>
                <c:pt idx="69">
                  <c:v>2753752</c:v>
                </c:pt>
                <c:pt idx="70">
                  <c:v>2596173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F6-4A2C-ACDF-35A8E9B6E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44524527"/>
        <c:axId val="1644522031"/>
      </c:barChart>
      <c:catAx>
        <c:axId val="1755544031"/>
        <c:scaling>
          <c:orientation val="minMax"/>
        </c:scaling>
        <c:delete val="0"/>
        <c:axPos val="b"/>
        <c:numFmt formatCode="yy" sourceLinked="0"/>
        <c:majorTickMark val="cross"/>
        <c:minorTickMark val="in"/>
        <c:tickLblPos val="nextTo"/>
        <c:spPr>
          <a:noFill/>
          <a:ln w="1587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0"/>
        <c:tickLblSkip val="4"/>
        <c:tickMarkSkip val="4"/>
        <c:noMultiLvlLbl val="0"/>
      </c:catAx>
      <c:valAx>
        <c:axId val="1755539455"/>
        <c:scaling>
          <c:orientation val="minMax"/>
          <c:max val="7486.8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Under Construction SF</a:t>
                </a:r>
              </a:p>
            </c:rich>
          </c:tx>
          <c:layout>
            <c:manualLayout>
              <c:xMode val="edge"/>
              <c:yMode val="edge"/>
              <c:x val="1.793744464444599E-2"/>
              <c:y val="0.204947558555802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&quot;k&quot;" sourceLinked="0"/>
        <c:majorTickMark val="cross"/>
        <c:minorTickMark val="out"/>
        <c:tickLblPos val="nextTo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max"/>
        <c:crossBetween val="between"/>
        <c:majorUnit val="1069.5428571428572"/>
        <c:minorUnit val="534.7714285714286"/>
        <c:dispUnits>
          <c:builtInUnit val="thousands"/>
        </c:dispUnits>
      </c:valAx>
      <c:valAx>
        <c:axId val="1644522031"/>
        <c:scaling>
          <c:orientation val="minMax"/>
          <c:max val="10000000"/>
          <c:min val="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&gt;0]0.0&quot;M&quot;;[Red]\-0.0&quot;M&quot;;0" sourceLinked="0"/>
        <c:majorTickMark val="cross"/>
        <c:minorTickMark val="out"/>
        <c:tickLblPos val="low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44524527"/>
        <c:crosses val="max"/>
        <c:crossBetween val="between"/>
        <c:majorUnit val="2000000"/>
        <c:minorUnit val="1000000"/>
        <c:dispUnits>
          <c:builtInUnit val="millions"/>
        </c:dispUnits>
      </c:valAx>
      <c:catAx>
        <c:axId val="1644524527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644522031"/>
        <c:crosses val="autoZero"/>
        <c:auto val="0"/>
        <c:lblAlgn val="ctr"/>
        <c:lblOffset val="100"/>
        <c:tickLblSkip val="1"/>
        <c:tickMarkSkip val="1"/>
        <c:noMultiLvlLbl val="0"/>
      </c:cat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48777931120245"/>
          <c:y val="3.9390362004445061E-2"/>
          <c:w val="0.8259110505401821"/>
          <c:h val="0.7383458728061892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55544031"/>
        <c:axId val="1755539455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'Vacancy by Star Rating'!$AB$7</c15:sqref>
                        </c15:formulaRef>
                      </c:ext>
                    </c:extLst>
                    <c:strCache>
                      <c:ptCount val="1"/>
                      <c:pt idx="0">
                        <c:v>zebra</c:v>
                      </c:pt>
                    </c:strCache>
                  </c:strRef>
                </c:tx>
                <c:spPr>
                  <a:solidFill>
                    <a:srgbClr val="D9D9D9">
                      <a:alpha val="32941"/>
                    </a:srgb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'Vacancy by Star Rating'!$X$8:$X$95</c15:sqref>
                        </c15:formulaRef>
                      </c:ext>
                    </c:extLst>
                    <c:numCache>
                      <c:formatCode>m/d/yyyy</c:formatCode>
                      <c:ptCount val="88"/>
                      <c:pt idx="0">
                        <c:v>39538</c:v>
                      </c:pt>
                      <c:pt idx="1">
                        <c:v>39629</c:v>
                      </c:pt>
                      <c:pt idx="2">
                        <c:v>39721</c:v>
                      </c:pt>
                      <c:pt idx="3">
                        <c:v>39813</c:v>
                      </c:pt>
                      <c:pt idx="4">
                        <c:v>39903</c:v>
                      </c:pt>
                      <c:pt idx="5">
                        <c:v>39994</c:v>
                      </c:pt>
                      <c:pt idx="6">
                        <c:v>40086</c:v>
                      </c:pt>
                      <c:pt idx="7">
                        <c:v>40178</c:v>
                      </c:pt>
                      <c:pt idx="8">
                        <c:v>40268</c:v>
                      </c:pt>
                      <c:pt idx="9">
                        <c:v>40359</c:v>
                      </c:pt>
                      <c:pt idx="10">
                        <c:v>40451</c:v>
                      </c:pt>
                      <c:pt idx="11">
                        <c:v>40543</c:v>
                      </c:pt>
                      <c:pt idx="12">
                        <c:v>40633</c:v>
                      </c:pt>
                      <c:pt idx="13">
                        <c:v>40724</c:v>
                      </c:pt>
                      <c:pt idx="14">
                        <c:v>40816</c:v>
                      </c:pt>
                      <c:pt idx="15">
                        <c:v>40908</c:v>
                      </c:pt>
                      <c:pt idx="16">
                        <c:v>40999</c:v>
                      </c:pt>
                      <c:pt idx="17">
                        <c:v>41090</c:v>
                      </c:pt>
                      <c:pt idx="18">
                        <c:v>41182</c:v>
                      </c:pt>
                      <c:pt idx="19">
                        <c:v>41274</c:v>
                      </c:pt>
                      <c:pt idx="20">
                        <c:v>41364</c:v>
                      </c:pt>
                      <c:pt idx="21">
                        <c:v>41455</c:v>
                      </c:pt>
                      <c:pt idx="22">
                        <c:v>41547</c:v>
                      </c:pt>
                      <c:pt idx="23">
                        <c:v>41639</c:v>
                      </c:pt>
                      <c:pt idx="24">
                        <c:v>41729</c:v>
                      </c:pt>
                      <c:pt idx="25">
                        <c:v>41820</c:v>
                      </c:pt>
                      <c:pt idx="26">
                        <c:v>41912</c:v>
                      </c:pt>
                      <c:pt idx="27">
                        <c:v>42004</c:v>
                      </c:pt>
                      <c:pt idx="28">
                        <c:v>42094</c:v>
                      </c:pt>
                      <c:pt idx="29">
                        <c:v>42185</c:v>
                      </c:pt>
                      <c:pt idx="30">
                        <c:v>42277</c:v>
                      </c:pt>
                      <c:pt idx="31">
                        <c:v>42369</c:v>
                      </c:pt>
                      <c:pt idx="32">
                        <c:v>42460</c:v>
                      </c:pt>
                      <c:pt idx="33">
                        <c:v>42551</c:v>
                      </c:pt>
                      <c:pt idx="34">
                        <c:v>42643</c:v>
                      </c:pt>
                      <c:pt idx="35">
                        <c:v>42735</c:v>
                      </c:pt>
                      <c:pt idx="36">
                        <c:v>42825</c:v>
                      </c:pt>
                      <c:pt idx="37">
                        <c:v>42916</c:v>
                      </c:pt>
                      <c:pt idx="38">
                        <c:v>43008</c:v>
                      </c:pt>
                      <c:pt idx="39">
                        <c:v>43100</c:v>
                      </c:pt>
                      <c:pt idx="40">
                        <c:v>43190</c:v>
                      </c:pt>
                      <c:pt idx="41">
                        <c:v>43281</c:v>
                      </c:pt>
                      <c:pt idx="42">
                        <c:v>43373</c:v>
                      </c:pt>
                      <c:pt idx="43">
                        <c:v>43465</c:v>
                      </c:pt>
                      <c:pt idx="44">
                        <c:v>43555</c:v>
                      </c:pt>
                      <c:pt idx="45">
                        <c:v>43646</c:v>
                      </c:pt>
                      <c:pt idx="46">
                        <c:v>43738</c:v>
                      </c:pt>
                      <c:pt idx="47">
                        <c:v>43830</c:v>
                      </c:pt>
                      <c:pt idx="48">
                        <c:v>43921</c:v>
                      </c:pt>
                      <c:pt idx="49">
                        <c:v>44012</c:v>
                      </c:pt>
                      <c:pt idx="50">
                        <c:v>44104</c:v>
                      </c:pt>
                      <c:pt idx="51">
                        <c:v>44196</c:v>
                      </c:pt>
                      <c:pt idx="52">
                        <c:v>44286</c:v>
                      </c:pt>
                      <c:pt idx="53">
                        <c:v>44377</c:v>
                      </c:pt>
                      <c:pt idx="54">
                        <c:v>44469</c:v>
                      </c:pt>
                      <c:pt idx="55">
                        <c:v>44561</c:v>
                      </c:pt>
                      <c:pt idx="56">
                        <c:v>44651</c:v>
                      </c:pt>
                      <c:pt idx="57">
                        <c:v>44742</c:v>
                      </c:pt>
                      <c:pt idx="58">
                        <c:v>44834</c:v>
                      </c:pt>
                      <c:pt idx="59">
                        <c:v>44926</c:v>
                      </c:pt>
                      <c:pt idx="60">
                        <c:v>45016</c:v>
                      </c:pt>
                      <c:pt idx="61">
                        <c:v>45107</c:v>
                      </c:pt>
                      <c:pt idx="62">
                        <c:v>45199</c:v>
                      </c:pt>
                      <c:pt idx="63">
                        <c:v>45291</c:v>
                      </c:pt>
                      <c:pt idx="64">
                        <c:v>45382</c:v>
                      </c:pt>
                      <c:pt idx="65">
                        <c:v>45473</c:v>
                      </c:pt>
                      <c:pt idx="66">
                        <c:v>45565</c:v>
                      </c:pt>
                      <c:pt idx="67">
                        <c:v>45657</c:v>
                      </c:pt>
                      <c:pt idx="68">
                        <c:v>45747</c:v>
                      </c:pt>
                      <c:pt idx="69">
                        <c:v>45838</c:v>
                      </c:pt>
                      <c:pt idx="70">
                        <c:v>45930</c:v>
                      </c:pt>
                      <c:pt idx="71">
                        <c:v>46022</c:v>
                      </c:pt>
                      <c:pt idx="72">
                        <c:v>46112</c:v>
                      </c:pt>
                      <c:pt idx="73">
                        <c:v>46203</c:v>
                      </c:pt>
                      <c:pt idx="74">
                        <c:v>46295</c:v>
                      </c:pt>
                      <c:pt idx="75">
                        <c:v>46387</c:v>
                      </c:pt>
                      <c:pt idx="76">
                        <c:v>46477</c:v>
                      </c:pt>
                      <c:pt idx="77">
                        <c:v>46568</c:v>
                      </c:pt>
                      <c:pt idx="78">
                        <c:v>46660</c:v>
                      </c:pt>
                      <c:pt idx="79">
                        <c:v>46752</c:v>
                      </c:pt>
                      <c:pt idx="80">
                        <c:v>46843</c:v>
                      </c:pt>
                      <c:pt idx="81">
                        <c:v>46934</c:v>
                      </c:pt>
                      <c:pt idx="82">
                        <c:v>47026</c:v>
                      </c:pt>
                      <c:pt idx="83">
                        <c:v>47118</c:v>
                      </c:pt>
                      <c:pt idx="84">
                        <c:v>47208</c:v>
                      </c:pt>
                      <c:pt idx="85">
                        <c:v>47299</c:v>
                      </c:pt>
                      <c:pt idx="86">
                        <c:v>47391</c:v>
                      </c:pt>
                      <c:pt idx="87">
                        <c:v>47483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'Vacancy by Star Rating'!$AB$8:$AB$95</c15:sqref>
                        </c15:formulaRef>
                      </c:ext>
                    </c:extLst>
                    <c:numCache>
                      <c:formatCode>General</c:formatCode>
                      <c:ptCount val="8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EDE6-4F23-BBD7-2C188D37D350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'Vacancy by Star Rating'!$Y$7</c:f>
              <c:strCache>
                <c:ptCount val="1"/>
                <c:pt idx="0">
                  <c:v> Specialized</c:v>
                </c:pt>
              </c:strCache>
            </c:strRef>
          </c:tx>
          <c:spPr>
            <a:ln w="38100" cap="rnd">
              <a:solidFill>
                <a:srgbClr val="F28F20"/>
              </a:solidFill>
              <a:round/>
            </a:ln>
            <a:effectLst/>
          </c:spPr>
          <c:marker>
            <c:symbol val="none"/>
          </c:marker>
          <c:cat>
            <c:numRef>
              <c:f>'Vacancy by Star Rating'!$X$8:$X$95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'Vacancy by Star Rating'!$Y$8:$Y$95</c:f>
              <c:numCache>
                <c:formatCode>General</c:formatCode>
                <c:ptCount val="88"/>
                <c:pt idx="0">
                  <c:v>0.10305235291029004</c:v>
                </c:pt>
                <c:pt idx="1">
                  <c:v>0.11251633627616388</c:v>
                </c:pt>
                <c:pt idx="2">
                  <c:v>0.10954963557497671</c:v>
                </c:pt>
                <c:pt idx="3">
                  <c:v>0.1075254991627116</c:v>
                </c:pt>
                <c:pt idx="4">
                  <c:v>0.10997960672587534</c:v>
                </c:pt>
                <c:pt idx="5">
                  <c:v>0.11831676717770505</c:v>
                </c:pt>
                <c:pt idx="6">
                  <c:v>0.11794519539008246</c:v>
                </c:pt>
                <c:pt idx="7">
                  <c:v>0.11926665512902092</c:v>
                </c:pt>
                <c:pt idx="8">
                  <c:v>0.11521689164738448</c:v>
                </c:pt>
                <c:pt idx="9">
                  <c:v>0.11746422423556323</c:v>
                </c:pt>
                <c:pt idx="10">
                  <c:v>0.12010350518382849</c:v>
                </c:pt>
                <c:pt idx="11">
                  <c:v>0.11993504806350951</c:v>
                </c:pt>
                <c:pt idx="12">
                  <c:v>0.11718646629783541</c:v>
                </c:pt>
                <c:pt idx="13">
                  <c:v>0.11726892663421724</c:v>
                </c:pt>
                <c:pt idx="14">
                  <c:v>0.11952331702253316</c:v>
                </c:pt>
                <c:pt idx="15">
                  <c:v>0.116440260602138</c:v>
                </c:pt>
                <c:pt idx="16">
                  <c:v>0.10823304008867811</c:v>
                </c:pt>
                <c:pt idx="17">
                  <c:v>0.10945559868341913</c:v>
                </c:pt>
                <c:pt idx="18">
                  <c:v>0.11069270648332127</c:v>
                </c:pt>
                <c:pt idx="19">
                  <c:v>0.11213013648228029</c:v>
                </c:pt>
                <c:pt idx="20">
                  <c:v>0.11214975750568047</c:v>
                </c:pt>
                <c:pt idx="21">
                  <c:v>0.11031205855037995</c:v>
                </c:pt>
                <c:pt idx="22">
                  <c:v>9.8291617323112368E-2</c:v>
                </c:pt>
                <c:pt idx="23">
                  <c:v>9.0665548285884134E-2</c:v>
                </c:pt>
                <c:pt idx="24">
                  <c:v>8.6643933419994032E-2</c:v>
                </c:pt>
                <c:pt idx="25">
                  <c:v>8.471372242193155E-2</c:v>
                </c:pt>
                <c:pt idx="26">
                  <c:v>7.8072166459486475E-2</c:v>
                </c:pt>
                <c:pt idx="27">
                  <c:v>7.3473071787401298E-2</c:v>
                </c:pt>
                <c:pt idx="28">
                  <c:v>7.0008350906798147E-2</c:v>
                </c:pt>
                <c:pt idx="29">
                  <c:v>6.7597505061425839E-2</c:v>
                </c:pt>
                <c:pt idx="30">
                  <c:v>7.4209890477536816E-2</c:v>
                </c:pt>
                <c:pt idx="31">
                  <c:v>5.7698276239167443E-2</c:v>
                </c:pt>
                <c:pt idx="32">
                  <c:v>5.2491106168641354E-2</c:v>
                </c:pt>
                <c:pt idx="33">
                  <c:v>5.0418935180600283E-2</c:v>
                </c:pt>
                <c:pt idx="34">
                  <c:v>4.9524200133839638E-2</c:v>
                </c:pt>
                <c:pt idx="35">
                  <c:v>5.4937026976191607E-2</c:v>
                </c:pt>
                <c:pt idx="36">
                  <c:v>5.3992746970942661E-2</c:v>
                </c:pt>
                <c:pt idx="37">
                  <c:v>5.1290249153358156E-2</c:v>
                </c:pt>
                <c:pt idx="38">
                  <c:v>5.1583268151886394E-2</c:v>
                </c:pt>
                <c:pt idx="39">
                  <c:v>5.0517624682902704E-2</c:v>
                </c:pt>
                <c:pt idx="40">
                  <c:v>3.9142562081431062E-2</c:v>
                </c:pt>
                <c:pt idx="41">
                  <c:v>3.3630211106217812E-2</c:v>
                </c:pt>
                <c:pt idx="42">
                  <c:v>2.9772002092361981E-2</c:v>
                </c:pt>
                <c:pt idx="43">
                  <c:v>2.8119958783890311E-2</c:v>
                </c:pt>
                <c:pt idx="44">
                  <c:v>2.7798313737000608E-2</c:v>
                </c:pt>
                <c:pt idx="45">
                  <c:v>2.2793440764302453E-2</c:v>
                </c:pt>
                <c:pt idx="46">
                  <c:v>2.7284934959431295E-2</c:v>
                </c:pt>
                <c:pt idx="47">
                  <c:v>2.917705320922722E-2</c:v>
                </c:pt>
                <c:pt idx="48">
                  <c:v>2.6313432140739557E-2</c:v>
                </c:pt>
                <c:pt idx="49">
                  <c:v>2.7203296537571864E-2</c:v>
                </c:pt>
                <c:pt idx="50">
                  <c:v>2.9580154963547954E-2</c:v>
                </c:pt>
                <c:pt idx="51">
                  <c:v>2.7169072683477707E-2</c:v>
                </c:pt>
                <c:pt idx="52">
                  <c:v>2.8524511021380608E-2</c:v>
                </c:pt>
                <c:pt idx="53">
                  <c:v>2.6735020706798059E-2</c:v>
                </c:pt>
                <c:pt idx="54">
                  <c:v>2.8213031808705252E-2</c:v>
                </c:pt>
                <c:pt idx="55">
                  <c:v>3.9907764696818164E-2</c:v>
                </c:pt>
                <c:pt idx="56">
                  <c:v>2.6393416606754993E-2</c:v>
                </c:pt>
                <c:pt idx="57">
                  <c:v>2.7196820123814573E-2</c:v>
                </c:pt>
                <c:pt idx="58">
                  <c:v>2.6315876812653533E-2</c:v>
                </c:pt>
                <c:pt idx="59">
                  <c:v>3.0202077411937728E-2</c:v>
                </c:pt>
                <c:pt idx="60">
                  <c:v>2.9771353781753836E-2</c:v>
                </c:pt>
                <c:pt idx="61">
                  <c:v>3.1838913211092217E-2</c:v>
                </c:pt>
                <c:pt idx="62">
                  <c:v>3.4478219454705465E-2</c:v>
                </c:pt>
                <c:pt idx="63">
                  <c:v>3.564607369346573E-2</c:v>
                </c:pt>
                <c:pt idx="64">
                  <c:v>3.2939415430876973E-2</c:v>
                </c:pt>
                <c:pt idx="65">
                  <c:v>4.0518589808400694E-2</c:v>
                </c:pt>
                <c:pt idx="66">
                  <c:v>5.0653324271036311E-2</c:v>
                </c:pt>
                <c:pt idx="67">
                  <c:v>5.3106326359230009E-2</c:v>
                </c:pt>
                <c:pt idx="68">
                  <c:v>5.3477735678179379E-2</c:v>
                </c:pt>
                <c:pt idx="69">
                  <c:v>5.6869615141628485E-2</c:v>
                </c:pt>
                <c:pt idx="70">
                  <c:v>5.7062866781220488E-2</c:v>
                </c:pt>
                <c:pt idx="71">
                  <c:v>5.6613661782810035E-2</c:v>
                </c:pt>
                <c:pt idx="72">
                  <c:v>5.6800552453653771E-2</c:v>
                </c:pt>
                <c:pt idx="73">
                  <c:v>5.7873376658281066E-2</c:v>
                </c:pt>
                <c:pt idx="74">
                  <c:v>5.7277834149990249E-2</c:v>
                </c:pt>
                <c:pt idx="75">
                  <c:v>5.628054779818286E-2</c:v>
                </c:pt>
                <c:pt idx="76">
                  <c:v>5.5232942230289482E-2</c:v>
                </c:pt>
                <c:pt idx="77">
                  <c:v>5.4613011177908739E-2</c:v>
                </c:pt>
                <c:pt idx="78">
                  <c:v>5.4450947384810412E-2</c:v>
                </c:pt>
                <c:pt idx="79">
                  <c:v>5.4528192064333084E-2</c:v>
                </c:pt>
                <c:pt idx="80">
                  <c:v>5.4302648186281638E-2</c:v>
                </c:pt>
                <c:pt idx="81">
                  <c:v>5.4020417605106931E-2</c:v>
                </c:pt>
                <c:pt idx="82">
                  <c:v>5.3632776224687609E-2</c:v>
                </c:pt>
                <c:pt idx="83">
                  <c:v>5.3603249085947373E-2</c:v>
                </c:pt>
                <c:pt idx="84">
                  <c:v>5.3615089344862116E-2</c:v>
                </c:pt>
                <c:pt idx="85">
                  <c:v>5.3609088753032497E-2</c:v>
                </c:pt>
                <c:pt idx="86">
                  <c:v>5.3618427654685503E-2</c:v>
                </c:pt>
                <c:pt idx="87">
                  <c:v>5.3641825493168344E-2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E6-4F23-BBD7-2C188D37D350}"/>
            </c:ext>
          </c:extLst>
        </c:ser>
        <c:ser>
          <c:idx val="1"/>
          <c:order val="1"/>
          <c:tx>
            <c:strRef>
              <c:f>'Vacancy by Star Rating'!$Z$7</c:f>
              <c:strCache>
                <c:ptCount val="1"/>
                <c:pt idx="0">
                  <c:v> Logistics</c:v>
                </c:pt>
              </c:strCache>
            </c:strRef>
          </c:tx>
          <c:spPr>
            <a:ln w="38100" cap="rnd">
              <a:solidFill>
                <a:srgbClr val="2186A5"/>
              </a:solidFill>
              <a:round/>
            </a:ln>
            <a:effectLst/>
          </c:spPr>
          <c:marker>
            <c:symbol val="none"/>
          </c:marker>
          <c:cat>
            <c:numRef>
              <c:f>'Vacancy by Star Rating'!$X$8:$X$95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'Vacancy by Star Rating'!$Z$8:$Z$95</c:f>
              <c:numCache>
                <c:formatCode>General</c:formatCode>
                <c:ptCount val="88"/>
                <c:pt idx="0">
                  <c:v>8.7552102455920683E-2</c:v>
                </c:pt>
                <c:pt idx="1">
                  <c:v>8.9455616020327047E-2</c:v>
                </c:pt>
                <c:pt idx="2">
                  <c:v>9.103245403925718E-2</c:v>
                </c:pt>
                <c:pt idx="3">
                  <c:v>8.8960311098704212E-2</c:v>
                </c:pt>
                <c:pt idx="4">
                  <c:v>9.0748326633588006E-2</c:v>
                </c:pt>
                <c:pt idx="5">
                  <c:v>9.5716925542963516E-2</c:v>
                </c:pt>
                <c:pt idx="6">
                  <c:v>9.8925201595830375E-2</c:v>
                </c:pt>
                <c:pt idx="7">
                  <c:v>0.10168315058964934</c:v>
                </c:pt>
                <c:pt idx="8">
                  <c:v>9.8744058955969036E-2</c:v>
                </c:pt>
                <c:pt idx="9">
                  <c:v>9.7151572304026185E-2</c:v>
                </c:pt>
                <c:pt idx="10">
                  <c:v>9.3765574195185955E-2</c:v>
                </c:pt>
                <c:pt idx="11">
                  <c:v>9.1935392597418689E-2</c:v>
                </c:pt>
                <c:pt idx="12">
                  <c:v>9.2541523871283907E-2</c:v>
                </c:pt>
                <c:pt idx="13">
                  <c:v>9.1915127777312269E-2</c:v>
                </c:pt>
                <c:pt idx="14">
                  <c:v>9.3934133871545006E-2</c:v>
                </c:pt>
                <c:pt idx="15">
                  <c:v>8.8823157341008915E-2</c:v>
                </c:pt>
                <c:pt idx="16">
                  <c:v>8.806434462902564E-2</c:v>
                </c:pt>
                <c:pt idx="17">
                  <c:v>8.7760060991770916E-2</c:v>
                </c:pt>
                <c:pt idx="18">
                  <c:v>9.0322558501792952E-2</c:v>
                </c:pt>
                <c:pt idx="19">
                  <c:v>8.6267143019446574E-2</c:v>
                </c:pt>
                <c:pt idx="20">
                  <c:v>8.5008185340458675E-2</c:v>
                </c:pt>
                <c:pt idx="21">
                  <c:v>7.992512593567247E-2</c:v>
                </c:pt>
                <c:pt idx="22">
                  <c:v>7.2026988177820842E-2</c:v>
                </c:pt>
                <c:pt idx="23">
                  <c:v>6.9128902104124174E-2</c:v>
                </c:pt>
                <c:pt idx="24">
                  <c:v>6.6986828369599599E-2</c:v>
                </c:pt>
                <c:pt idx="25">
                  <c:v>6.6351106399552981E-2</c:v>
                </c:pt>
                <c:pt idx="26">
                  <c:v>6.4401631192375172E-2</c:v>
                </c:pt>
                <c:pt idx="27">
                  <c:v>5.8289662814670219E-2</c:v>
                </c:pt>
                <c:pt idx="28">
                  <c:v>5.9603807285642317E-2</c:v>
                </c:pt>
                <c:pt idx="29">
                  <c:v>6.0577527648148444E-2</c:v>
                </c:pt>
                <c:pt idx="30">
                  <c:v>6.5492678613429667E-2</c:v>
                </c:pt>
                <c:pt idx="31">
                  <c:v>6.2585437150990395E-2</c:v>
                </c:pt>
                <c:pt idx="32">
                  <c:v>6.1234307329538482E-2</c:v>
                </c:pt>
                <c:pt idx="33">
                  <c:v>5.5226133670482284E-2</c:v>
                </c:pt>
                <c:pt idx="34">
                  <c:v>4.9958359195949611E-2</c:v>
                </c:pt>
                <c:pt idx="35">
                  <c:v>4.6289165675010784E-2</c:v>
                </c:pt>
                <c:pt idx="36">
                  <c:v>4.5204881669331919E-2</c:v>
                </c:pt>
                <c:pt idx="37">
                  <c:v>4.3702277513673754E-2</c:v>
                </c:pt>
                <c:pt idx="38">
                  <c:v>4.7403192672486931E-2</c:v>
                </c:pt>
                <c:pt idx="39">
                  <c:v>4.8351965086176771E-2</c:v>
                </c:pt>
                <c:pt idx="40">
                  <c:v>4.9424651172861933E-2</c:v>
                </c:pt>
                <c:pt idx="41">
                  <c:v>4.7131347304482624E-2</c:v>
                </c:pt>
                <c:pt idx="42">
                  <c:v>4.2272763563549733E-2</c:v>
                </c:pt>
                <c:pt idx="43">
                  <c:v>4.6817500720293358E-2</c:v>
                </c:pt>
                <c:pt idx="44">
                  <c:v>4.2856285151680655E-2</c:v>
                </c:pt>
                <c:pt idx="45">
                  <c:v>4.1748085216264545E-2</c:v>
                </c:pt>
                <c:pt idx="46">
                  <c:v>4.5415077805205158E-2</c:v>
                </c:pt>
                <c:pt idx="47">
                  <c:v>4.4236805991332874E-2</c:v>
                </c:pt>
                <c:pt idx="48">
                  <c:v>4.2894606643606996E-2</c:v>
                </c:pt>
                <c:pt idx="49">
                  <c:v>3.7678219503349056E-2</c:v>
                </c:pt>
                <c:pt idx="50">
                  <c:v>3.8036827871432456E-2</c:v>
                </c:pt>
                <c:pt idx="51">
                  <c:v>4.9668776540079139E-2</c:v>
                </c:pt>
                <c:pt idx="52">
                  <c:v>4.00573825614184E-2</c:v>
                </c:pt>
                <c:pt idx="53">
                  <c:v>3.8458155536136018E-2</c:v>
                </c:pt>
                <c:pt idx="54">
                  <c:v>3.6507493927143621E-2</c:v>
                </c:pt>
                <c:pt idx="55">
                  <c:v>3.2408662275692043E-2</c:v>
                </c:pt>
                <c:pt idx="56">
                  <c:v>2.8048977067445365E-2</c:v>
                </c:pt>
                <c:pt idx="57">
                  <c:v>2.6226998555907408E-2</c:v>
                </c:pt>
                <c:pt idx="58">
                  <c:v>3.5804584398894376E-2</c:v>
                </c:pt>
                <c:pt idx="59">
                  <c:v>3.2307324548960105E-2</c:v>
                </c:pt>
                <c:pt idx="60">
                  <c:v>3.9141021784045799E-2</c:v>
                </c:pt>
                <c:pt idx="61">
                  <c:v>4.3013259574749683E-2</c:v>
                </c:pt>
                <c:pt idx="62">
                  <c:v>4.2181445296944578E-2</c:v>
                </c:pt>
                <c:pt idx="63">
                  <c:v>5.0869968310341573E-2</c:v>
                </c:pt>
                <c:pt idx="64">
                  <c:v>5.5118237949017858E-2</c:v>
                </c:pt>
                <c:pt idx="65">
                  <c:v>5.9442855664250699E-2</c:v>
                </c:pt>
                <c:pt idx="66">
                  <c:v>6.0689119610723583E-2</c:v>
                </c:pt>
                <c:pt idx="67">
                  <c:v>6.7938800500059862E-2</c:v>
                </c:pt>
                <c:pt idx="68">
                  <c:v>7.6982014222763476E-2</c:v>
                </c:pt>
                <c:pt idx="69">
                  <c:v>7.5438583611304941E-2</c:v>
                </c:pt>
                <c:pt idx="70">
                  <c:v>7.7730350767994325E-2</c:v>
                </c:pt>
                <c:pt idx="71">
                  <c:v>8.122402584738686E-2</c:v>
                </c:pt>
                <c:pt idx="72">
                  <c:v>8.3209280735694585E-2</c:v>
                </c:pt>
                <c:pt idx="73">
                  <c:v>8.3969115232100267E-2</c:v>
                </c:pt>
                <c:pt idx="74">
                  <c:v>8.4526232490857861E-2</c:v>
                </c:pt>
                <c:pt idx="75">
                  <c:v>8.415322920535763E-2</c:v>
                </c:pt>
                <c:pt idx="76">
                  <c:v>8.3483929658228206E-2</c:v>
                </c:pt>
                <c:pt idx="77">
                  <c:v>8.2999171576723874E-2</c:v>
                </c:pt>
                <c:pt idx="78">
                  <c:v>8.2137093835560865E-2</c:v>
                </c:pt>
                <c:pt idx="79">
                  <c:v>8.0447823398388657E-2</c:v>
                </c:pt>
                <c:pt idx="80">
                  <c:v>7.8736819548873002E-2</c:v>
                </c:pt>
                <c:pt idx="81">
                  <c:v>7.719185054896803E-2</c:v>
                </c:pt>
                <c:pt idx="82">
                  <c:v>7.6076677011915436E-2</c:v>
                </c:pt>
                <c:pt idx="83">
                  <c:v>7.5900711299387635E-2</c:v>
                </c:pt>
                <c:pt idx="84">
                  <c:v>7.5812642564075813E-2</c:v>
                </c:pt>
                <c:pt idx="85">
                  <c:v>7.5702802592028023E-2</c:v>
                </c:pt>
                <c:pt idx="86">
                  <c:v>7.5614822184188246E-2</c:v>
                </c:pt>
                <c:pt idx="87">
                  <c:v>7.5560080616813283E-2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E6-4F23-BBD7-2C188D37D350}"/>
            </c:ext>
          </c:extLst>
        </c:ser>
        <c:ser>
          <c:idx val="2"/>
          <c:order val="2"/>
          <c:tx>
            <c:strRef>
              <c:f>'Vacancy by Star Rating'!$AA$7</c:f>
              <c:strCache>
                <c:ptCount val="1"/>
                <c:pt idx="0">
                  <c:v> Flex</c:v>
                </c:pt>
              </c:strCache>
            </c:strRef>
          </c:tx>
          <c:spPr>
            <a:ln w="38100" cap="rnd">
              <a:solidFill>
                <a:srgbClr val="75B901"/>
              </a:solidFill>
              <a:round/>
            </a:ln>
            <a:effectLst/>
          </c:spPr>
          <c:marker>
            <c:symbol val="none"/>
          </c:marker>
          <c:cat>
            <c:numRef>
              <c:f>'Vacancy by Star Rating'!$X$8:$X$95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'Vacancy by Star Rating'!$AA$8:$AA$95</c:f>
              <c:numCache>
                <c:formatCode>General</c:formatCode>
                <c:ptCount val="88"/>
                <c:pt idx="0">
                  <c:v>0.13065074502444982</c:v>
                </c:pt>
                <c:pt idx="1">
                  <c:v>0.13048852873029307</c:v>
                </c:pt>
                <c:pt idx="2">
                  <c:v>0.12954897707714355</c:v>
                </c:pt>
                <c:pt idx="3">
                  <c:v>0.120959606926986</c:v>
                </c:pt>
                <c:pt idx="4">
                  <c:v>0.12375578343420407</c:v>
                </c:pt>
                <c:pt idx="5">
                  <c:v>0.12412338462406558</c:v>
                </c:pt>
                <c:pt idx="6">
                  <c:v>0.13115417417996098</c:v>
                </c:pt>
                <c:pt idx="7">
                  <c:v>0.13078946228359142</c:v>
                </c:pt>
                <c:pt idx="8">
                  <c:v>0.12888796664837943</c:v>
                </c:pt>
                <c:pt idx="9">
                  <c:v>0.12750238334421213</c:v>
                </c:pt>
                <c:pt idx="10">
                  <c:v>0.12736299890099692</c:v>
                </c:pt>
                <c:pt idx="11">
                  <c:v>0.1245288763553888</c:v>
                </c:pt>
                <c:pt idx="12">
                  <c:v>0.12900049986547382</c:v>
                </c:pt>
                <c:pt idx="13">
                  <c:v>0.13244538444609719</c:v>
                </c:pt>
                <c:pt idx="14">
                  <c:v>0.13048005751054842</c:v>
                </c:pt>
                <c:pt idx="15">
                  <c:v>0.12691761148701142</c:v>
                </c:pt>
                <c:pt idx="16">
                  <c:v>0.13128843109676933</c:v>
                </c:pt>
                <c:pt idx="17">
                  <c:v>0.12968208990708582</c:v>
                </c:pt>
                <c:pt idx="18">
                  <c:v>0.12947524508986463</c:v>
                </c:pt>
                <c:pt idx="19">
                  <c:v>0.12618556261682656</c:v>
                </c:pt>
                <c:pt idx="20">
                  <c:v>0.11617145362633327</c:v>
                </c:pt>
                <c:pt idx="21">
                  <c:v>0.11555042838471921</c:v>
                </c:pt>
                <c:pt idx="22">
                  <c:v>0.11543771643825723</c:v>
                </c:pt>
                <c:pt idx="23">
                  <c:v>0.11845637073402414</c:v>
                </c:pt>
                <c:pt idx="24">
                  <c:v>0.11685517835602036</c:v>
                </c:pt>
                <c:pt idx="25">
                  <c:v>0.10807746875476235</c:v>
                </c:pt>
                <c:pt idx="26">
                  <c:v>0.10810685126124929</c:v>
                </c:pt>
                <c:pt idx="27">
                  <c:v>0.10442809340409596</c:v>
                </c:pt>
                <c:pt idx="28">
                  <c:v>0.10216547072882841</c:v>
                </c:pt>
                <c:pt idx="29">
                  <c:v>0.10043942642698353</c:v>
                </c:pt>
                <c:pt idx="30">
                  <c:v>9.6074219048131015E-2</c:v>
                </c:pt>
                <c:pt idx="31">
                  <c:v>9.0592773504470675E-2</c:v>
                </c:pt>
                <c:pt idx="32">
                  <c:v>8.7877046220187882E-2</c:v>
                </c:pt>
                <c:pt idx="33">
                  <c:v>8.33153819148027E-2</c:v>
                </c:pt>
                <c:pt idx="34">
                  <c:v>8.226143229163442E-2</c:v>
                </c:pt>
                <c:pt idx="35">
                  <c:v>7.8500557853977235E-2</c:v>
                </c:pt>
                <c:pt idx="36">
                  <c:v>7.655730426077155E-2</c:v>
                </c:pt>
                <c:pt idx="37">
                  <c:v>8.0749005473034263E-2</c:v>
                </c:pt>
                <c:pt idx="38">
                  <c:v>8.2344064525761235E-2</c:v>
                </c:pt>
                <c:pt idx="39">
                  <c:v>7.8769325758191372E-2</c:v>
                </c:pt>
                <c:pt idx="40">
                  <c:v>8.1091125730795133E-2</c:v>
                </c:pt>
                <c:pt idx="41">
                  <c:v>8.210041616933815E-2</c:v>
                </c:pt>
                <c:pt idx="42">
                  <c:v>7.3515495845732207E-2</c:v>
                </c:pt>
                <c:pt idx="43">
                  <c:v>7.3785543818669239E-2</c:v>
                </c:pt>
                <c:pt idx="44">
                  <c:v>7.6063793889315404E-2</c:v>
                </c:pt>
                <c:pt idx="45">
                  <c:v>6.7487678041976654E-2</c:v>
                </c:pt>
                <c:pt idx="46">
                  <c:v>6.726709267964924E-2</c:v>
                </c:pt>
                <c:pt idx="47">
                  <c:v>7.073549350639316E-2</c:v>
                </c:pt>
                <c:pt idx="48">
                  <c:v>7.0690290629255859E-2</c:v>
                </c:pt>
                <c:pt idx="49">
                  <c:v>7.1457490829591602E-2</c:v>
                </c:pt>
                <c:pt idx="50">
                  <c:v>7.0880963602736602E-2</c:v>
                </c:pt>
                <c:pt idx="51">
                  <c:v>6.5574144416411309E-2</c:v>
                </c:pt>
                <c:pt idx="52">
                  <c:v>7.1153584940020498E-2</c:v>
                </c:pt>
                <c:pt idx="53">
                  <c:v>6.7721979919382724E-2</c:v>
                </c:pt>
                <c:pt idx="54">
                  <c:v>6.9137421639053911E-2</c:v>
                </c:pt>
                <c:pt idx="55">
                  <c:v>7.0206030633972114E-2</c:v>
                </c:pt>
                <c:pt idx="56">
                  <c:v>6.8114030492966993E-2</c:v>
                </c:pt>
                <c:pt idx="57">
                  <c:v>6.816769395344098E-2</c:v>
                </c:pt>
                <c:pt idx="58">
                  <c:v>7.3212096471190855E-2</c:v>
                </c:pt>
                <c:pt idx="59">
                  <c:v>7.2327318744001196E-2</c:v>
                </c:pt>
                <c:pt idx="60">
                  <c:v>7.5580845179181705E-2</c:v>
                </c:pt>
                <c:pt idx="61">
                  <c:v>7.6608616557952258E-2</c:v>
                </c:pt>
                <c:pt idx="62">
                  <c:v>8.0179705581442898E-2</c:v>
                </c:pt>
                <c:pt idx="63">
                  <c:v>8.0138030998889262E-2</c:v>
                </c:pt>
                <c:pt idx="64">
                  <c:v>8.6077718043998483E-2</c:v>
                </c:pt>
                <c:pt idx="65">
                  <c:v>9.4375287260804644E-2</c:v>
                </c:pt>
                <c:pt idx="66">
                  <c:v>0.10301480746057423</c:v>
                </c:pt>
                <c:pt idx="67">
                  <c:v>0.10062136251542161</c:v>
                </c:pt>
                <c:pt idx="68">
                  <c:v>0.10588462779947216</c:v>
                </c:pt>
                <c:pt idx="69">
                  <c:v>0.10982656381841917</c:v>
                </c:pt>
                <c:pt idx="70">
                  <c:v>0.11443384350551067</c:v>
                </c:pt>
                <c:pt idx="71">
                  <c:v>0.1147612622254906</c:v>
                </c:pt>
                <c:pt idx="72">
                  <c:v>0.11639550239555929</c:v>
                </c:pt>
                <c:pt idx="73">
                  <c:v>0.11741492946142003</c:v>
                </c:pt>
                <c:pt idx="74">
                  <c:v>0.11725998115642168</c:v>
                </c:pt>
                <c:pt idx="75">
                  <c:v>0.11613152176725787</c:v>
                </c:pt>
                <c:pt idx="76">
                  <c:v>0.11458816872781508</c:v>
                </c:pt>
                <c:pt idx="77">
                  <c:v>0.11296438656789666</c:v>
                </c:pt>
                <c:pt idx="78">
                  <c:v>0.11165237819366869</c:v>
                </c:pt>
                <c:pt idx="79">
                  <c:v>0.1113275209709607</c:v>
                </c:pt>
                <c:pt idx="80">
                  <c:v>0.11116720038917992</c:v>
                </c:pt>
                <c:pt idx="81">
                  <c:v>0.11096107028467407</c:v>
                </c:pt>
                <c:pt idx="82">
                  <c:v>0.1108334303100051</c:v>
                </c:pt>
                <c:pt idx="83">
                  <c:v>0.11057014160460218</c:v>
                </c:pt>
                <c:pt idx="84">
                  <c:v>0.1101132662717354</c:v>
                </c:pt>
                <c:pt idx="85">
                  <c:v>0.10963876289709247</c:v>
                </c:pt>
                <c:pt idx="86">
                  <c:v>0.10920345178162848</c:v>
                </c:pt>
                <c:pt idx="87">
                  <c:v>0.10880155188935269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E6-4F23-BBD7-2C188D37D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5544031"/>
        <c:axId val="1755539455"/>
        <c:extLst/>
      </c:lineChart>
      <c:scatterChart>
        <c:scatterStyle val="lineMarker"/>
        <c:varyColors val="0"/>
        <c:ser>
          <c:idx val="4"/>
          <c:order val="4"/>
          <c:tx>
            <c:strRef>
              <c:f>'Vacancy by Star Rating'!$AG$24</c:f>
              <c:strCache>
                <c:ptCount val="1"/>
                <c:pt idx="0">
                  <c:v>Forecast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'Vacancy by Star Rating'!$AG$25:$AG$26</c:f>
              <c:numCache>
                <c:formatCode>General</c:formatCode>
                <c:ptCount val="2"/>
                <c:pt idx="0">
                  <c:v>71.5</c:v>
                </c:pt>
                <c:pt idx="1">
                  <c:v>71.5</c:v>
                </c:pt>
              </c:numCache>
            </c:numRef>
          </c:xVal>
          <c:yVal>
            <c:numRef>
              <c:f>'Vacancy by Star Rating'!$AH$25:$AH$26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DE6-4F23-BBD7-2C188D37D350}"/>
            </c:ext>
          </c:extLst>
        </c:ser>
        <c:ser>
          <c:idx val="5"/>
          <c:order val="5"/>
          <c:tx>
            <c:strRef>
              <c:f>'https://costarsoftware-my.sharepoint.com/personal/cjennings_costar_com/Documents/Carlos Stuff/SQL Server Management Studio/Big Books/Multifamily/[Retail_Data_ModifiedAxes.xlsm]Vacancy by Star Rating'!$AG$24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E6-4F23-BBD7-2C188D37D3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'[2]Vacancy by Star Rating'!$AG$27:$AG$28</c:f>
              <c:numCache>
                <c:formatCode>General</c:formatCode>
                <c:ptCount val="2"/>
                <c:pt idx="0">
                  <c:v>71</c:v>
                </c:pt>
                <c:pt idx="1">
                  <c:v>71</c:v>
                </c:pt>
              </c:numCache>
            </c:numRef>
          </c:xVal>
          <c:yVal>
            <c:numRef>
              <c:f>'[2]Vacancy by Star Rating'!$AH$27:$AH$28</c:f>
              <c:numCache>
                <c:formatCode>General</c:formatCode>
                <c:ptCount val="2"/>
                <c:pt idx="0">
                  <c:v>0</c:v>
                </c:pt>
                <c:pt idx="1">
                  <c:v>-10000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DE6-4F23-BBD7-2C188D37D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5544031"/>
        <c:axId val="1755539455"/>
      </c:scatterChart>
      <c:catAx>
        <c:axId val="1755544031"/>
        <c:scaling>
          <c:orientation val="minMax"/>
        </c:scaling>
        <c:delete val="0"/>
        <c:axPos val="b"/>
        <c:numFmt formatCode="yy" sourceLinked="0"/>
        <c:majorTickMark val="cross"/>
        <c:minorTickMark val="in"/>
        <c:tickLblPos val="nextTo"/>
        <c:spPr>
          <a:noFill/>
          <a:ln w="1587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0"/>
        <c:tickLblSkip val="4"/>
        <c:tickMarkSkip val="4"/>
        <c:noMultiLvlLbl val="0"/>
      </c:catAx>
      <c:valAx>
        <c:axId val="1755539455"/>
        <c:scaling>
          <c:orientation val="minMax"/>
          <c:max val="0.16"/>
          <c:min val="0"/>
        </c:scaling>
        <c:delete val="0"/>
        <c:axPos val="r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Vacancy</a:t>
                </a:r>
                <a:r>
                  <a:rPr lang="en-US" baseline="0">
                    <a:solidFill>
                      <a:schemeClr val="bg1">
                        <a:lumMod val="65000"/>
                      </a:schemeClr>
                    </a:solidFill>
                  </a:rPr>
                  <a:t> Rate</a:t>
                </a: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3633542377594223E-2"/>
              <c:y val="0.287908269005973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[&gt;0]0.0%;[Red]\-0.0%;0" sourceLinked="0"/>
        <c:majorTickMark val="cross"/>
        <c:minorTickMark val="out"/>
        <c:tickLblPos val="low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max"/>
        <c:crossBetween val="between"/>
        <c:majorUnit val="0.02"/>
        <c:minorUnit val="0.01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9.1154701394752416E-2"/>
          <c:y val="0.90657112737761703"/>
          <c:w val="0.75026352929135898"/>
          <c:h val="5.6045024933668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86750534933923"/>
          <c:y val="3.2733780960745563E-2"/>
          <c:w val="0.83332330825035039"/>
          <c:h val="0.7427835935019888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'Rent Growth'!$Y$7</c15:sqref>
                        </c15:formulaRef>
                      </c:ext>
                    </c:extLst>
                    <c:strCache>
                      <c:ptCount val="1"/>
                      <c:pt idx="0">
                        <c:v>zebra</c:v>
                      </c:pt>
                    </c:strCache>
                  </c:strRef>
                </c:tx>
                <c:spPr>
                  <a:solidFill>
                    <a:srgbClr val="D9D9D9">
                      <a:alpha val="32941"/>
                    </a:srgb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'[2]Rent Growth'!$U$8:$U$95</c15:sqref>
                        </c15:formulaRef>
                      </c:ext>
                    </c:extLst>
                    <c:numCache>
                      <c:formatCode>General</c:formatCode>
                      <c:ptCount val="88"/>
                      <c:pt idx="0">
                        <c:v>39172</c:v>
                      </c:pt>
                      <c:pt idx="1">
                        <c:v>39263</c:v>
                      </c:pt>
                      <c:pt idx="2">
                        <c:v>39355</c:v>
                      </c:pt>
                      <c:pt idx="3">
                        <c:v>39447</c:v>
                      </c:pt>
                      <c:pt idx="4">
                        <c:v>39538</c:v>
                      </c:pt>
                      <c:pt idx="5">
                        <c:v>39629</c:v>
                      </c:pt>
                      <c:pt idx="6">
                        <c:v>39721</c:v>
                      </c:pt>
                      <c:pt idx="7">
                        <c:v>39813</c:v>
                      </c:pt>
                      <c:pt idx="8">
                        <c:v>39903</c:v>
                      </c:pt>
                      <c:pt idx="9">
                        <c:v>39994</c:v>
                      </c:pt>
                      <c:pt idx="10">
                        <c:v>40086</c:v>
                      </c:pt>
                      <c:pt idx="11">
                        <c:v>40178</c:v>
                      </c:pt>
                      <c:pt idx="12">
                        <c:v>40268</c:v>
                      </c:pt>
                      <c:pt idx="13">
                        <c:v>40359</c:v>
                      </c:pt>
                      <c:pt idx="14">
                        <c:v>40451</c:v>
                      </c:pt>
                      <c:pt idx="15">
                        <c:v>40543</c:v>
                      </c:pt>
                      <c:pt idx="16">
                        <c:v>40633</c:v>
                      </c:pt>
                      <c:pt idx="17">
                        <c:v>40724</c:v>
                      </c:pt>
                      <c:pt idx="18">
                        <c:v>40816</c:v>
                      </c:pt>
                      <c:pt idx="19">
                        <c:v>40908</c:v>
                      </c:pt>
                      <c:pt idx="20">
                        <c:v>40999</c:v>
                      </c:pt>
                      <c:pt idx="21">
                        <c:v>41090</c:v>
                      </c:pt>
                      <c:pt idx="22">
                        <c:v>41182</c:v>
                      </c:pt>
                      <c:pt idx="23">
                        <c:v>41274</c:v>
                      </c:pt>
                      <c:pt idx="24">
                        <c:v>41364</c:v>
                      </c:pt>
                      <c:pt idx="25">
                        <c:v>41455</c:v>
                      </c:pt>
                      <c:pt idx="26">
                        <c:v>41547</c:v>
                      </c:pt>
                      <c:pt idx="27">
                        <c:v>41639</c:v>
                      </c:pt>
                      <c:pt idx="28">
                        <c:v>41729</c:v>
                      </c:pt>
                      <c:pt idx="29">
                        <c:v>41820</c:v>
                      </c:pt>
                      <c:pt idx="30">
                        <c:v>41912</c:v>
                      </c:pt>
                      <c:pt idx="31">
                        <c:v>42004</c:v>
                      </c:pt>
                      <c:pt idx="32">
                        <c:v>42094</c:v>
                      </c:pt>
                      <c:pt idx="33">
                        <c:v>42185</c:v>
                      </c:pt>
                      <c:pt idx="34">
                        <c:v>42277</c:v>
                      </c:pt>
                      <c:pt idx="35">
                        <c:v>42369</c:v>
                      </c:pt>
                      <c:pt idx="36">
                        <c:v>42460</c:v>
                      </c:pt>
                      <c:pt idx="37">
                        <c:v>42551</c:v>
                      </c:pt>
                      <c:pt idx="38">
                        <c:v>42643</c:v>
                      </c:pt>
                      <c:pt idx="39">
                        <c:v>42735</c:v>
                      </c:pt>
                      <c:pt idx="40">
                        <c:v>42825</c:v>
                      </c:pt>
                      <c:pt idx="41">
                        <c:v>42916</c:v>
                      </c:pt>
                      <c:pt idx="42">
                        <c:v>43008</c:v>
                      </c:pt>
                      <c:pt idx="43">
                        <c:v>43100</c:v>
                      </c:pt>
                      <c:pt idx="44">
                        <c:v>43190</c:v>
                      </c:pt>
                      <c:pt idx="45">
                        <c:v>43281</c:v>
                      </c:pt>
                      <c:pt idx="46">
                        <c:v>43373</c:v>
                      </c:pt>
                      <c:pt idx="47">
                        <c:v>43465</c:v>
                      </c:pt>
                      <c:pt idx="48">
                        <c:v>43555</c:v>
                      </c:pt>
                      <c:pt idx="49">
                        <c:v>43646</c:v>
                      </c:pt>
                      <c:pt idx="50">
                        <c:v>43738</c:v>
                      </c:pt>
                      <c:pt idx="51">
                        <c:v>43830</c:v>
                      </c:pt>
                      <c:pt idx="52">
                        <c:v>43921</c:v>
                      </c:pt>
                      <c:pt idx="53">
                        <c:v>44012</c:v>
                      </c:pt>
                      <c:pt idx="54">
                        <c:v>44104</c:v>
                      </c:pt>
                      <c:pt idx="55">
                        <c:v>44196</c:v>
                      </c:pt>
                      <c:pt idx="56">
                        <c:v>44286</c:v>
                      </c:pt>
                      <c:pt idx="57">
                        <c:v>44377</c:v>
                      </c:pt>
                      <c:pt idx="58">
                        <c:v>44469</c:v>
                      </c:pt>
                      <c:pt idx="59">
                        <c:v>44561</c:v>
                      </c:pt>
                      <c:pt idx="60">
                        <c:v>44651</c:v>
                      </c:pt>
                      <c:pt idx="61">
                        <c:v>44742</c:v>
                      </c:pt>
                      <c:pt idx="62">
                        <c:v>44834</c:v>
                      </c:pt>
                      <c:pt idx="63">
                        <c:v>44926</c:v>
                      </c:pt>
                      <c:pt idx="64">
                        <c:v>45016</c:v>
                      </c:pt>
                      <c:pt idx="65">
                        <c:v>45107</c:v>
                      </c:pt>
                      <c:pt idx="66">
                        <c:v>45199</c:v>
                      </c:pt>
                      <c:pt idx="67">
                        <c:v>45291</c:v>
                      </c:pt>
                      <c:pt idx="68">
                        <c:v>45382</c:v>
                      </c:pt>
                      <c:pt idx="69">
                        <c:v>45473</c:v>
                      </c:pt>
                      <c:pt idx="70">
                        <c:v>45565</c:v>
                      </c:pt>
                      <c:pt idx="71">
                        <c:v>45657</c:v>
                      </c:pt>
                      <c:pt idx="72">
                        <c:v>45747</c:v>
                      </c:pt>
                      <c:pt idx="73">
                        <c:v>45838</c:v>
                      </c:pt>
                      <c:pt idx="74">
                        <c:v>45930</c:v>
                      </c:pt>
                      <c:pt idx="75">
                        <c:v>46022</c:v>
                      </c:pt>
                      <c:pt idx="76">
                        <c:v>46112</c:v>
                      </c:pt>
                      <c:pt idx="77">
                        <c:v>46203</c:v>
                      </c:pt>
                      <c:pt idx="78">
                        <c:v>46295</c:v>
                      </c:pt>
                      <c:pt idx="79">
                        <c:v>46387</c:v>
                      </c:pt>
                      <c:pt idx="80">
                        <c:v>46477</c:v>
                      </c:pt>
                      <c:pt idx="81">
                        <c:v>46568</c:v>
                      </c:pt>
                      <c:pt idx="82">
                        <c:v>46660</c:v>
                      </c:pt>
                      <c:pt idx="83">
                        <c:v>46752</c:v>
                      </c:pt>
                      <c:pt idx="84">
                        <c:v>46843</c:v>
                      </c:pt>
                      <c:pt idx="85">
                        <c:v>46934</c:v>
                      </c:pt>
                      <c:pt idx="86">
                        <c:v>47026</c:v>
                      </c:pt>
                      <c:pt idx="87">
                        <c:v>47118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'Rent Growth'!$Y$8:$Y$95</c15:sqref>
                        </c15:formulaRef>
                      </c:ext>
                    </c:extLst>
                    <c:numCache>
                      <c:formatCode>General</c:formatCode>
                      <c:ptCount val="8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3968-4C4B-94E9-8D526DA5A5B9}"/>
                  </c:ext>
                </c:extLst>
              </c15:ser>
            </c15:filteredBarSeries>
            <c15:filteredBarSeries>
              <c15:ser>
                <c:idx val="9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'Rent Growth'!$Z$7</c15:sqref>
                        </c15:formulaRef>
                      </c:ext>
                    </c:extLst>
                    <c:strCache>
                      <c:ptCount val="1"/>
                      <c:pt idx="0">
                        <c:v>zebra2</c:v>
                      </c:pt>
                    </c:strCache>
                  </c:strRef>
                </c:tx>
                <c:spPr>
                  <a:solidFill>
                    <a:srgbClr val="D9D9D9">
                      <a:alpha val="33000"/>
                    </a:srgb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'[2]Rent Growth'!$U$8:$U$95</c15:sqref>
                        </c15:formulaRef>
                      </c:ext>
                    </c:extLst>
                    <c:numCache>
                      <c:formatCode>General</c:formatCode>
                      <c:ptCount val="88"/>
                      <c:pt idx="0">
                        <c:v>39172</c:v>
                      </c:pt>
                      <c:pt idx="1">
                        <c:v>39263</c:v>
                      </c:pt>
                      <c:pt idx="2">
                        <c:v>39355</c:v>
                      </c:pt>
                      <c:pt idx="3">
                        <c:v>39447</c:v>
                      </c:pt>
                      <c:pt idx="4">
                        <c:v>39538</c:v>
                      </c:pt>
                      <c:pt idx="5">
                        <c:v>39629</c:v>
                      </c:pt>
                      <c:pt idx="6">
                        <c:v>39721</c:v>
                      </c:pt>
                      <c:pt idx="7">
                        <c:v>39813</c:v>
                      </c:pt>
                      <c:pt idx="8">
                        <c:v>39903</c:v>
                      </c:pt>
                      <c:pt idx="9">
                        <c:v>39994</c:v>
                      </c:pt>
                      <c:pt idx="10">
                        <c:v>40086</c:v>
                      </c:pt>
                      <c:pt idx="11">
                        <c:v>40178</c:v>
                      </c:pt>
                      <c:pt idx="12">
                        <c:v>40268</c:v>
                      </c:pt>
                      <c:pt idx="13">
                        <c:v>40359</c:v>
                      </c:pt>
                      <c:pt idx="14">
                        <c:v>40451</c:v>
                      </c:pt>
                      <c:pt idx="15">
                        <c:v>40543</c:v>
                      </c:pt>
                      <c:pt idx="16">
                        <c:v>40633</c:v>
                      </c:pt>
                      <c:pt idx="17">
                        <c:v>40724</c:v>
                      </c:pt>
                      <c:pt idx="18">
                        <c:v>40816</c:v>
                      </c:pt>
                      <c:pt idx="19">
                        <c:v>40908</c:v>
                      </c:pt>
                      <c:pt idx="20">
                        <c:v>40999</c:v>
                      </c:pt>
                      <c:pt idx="21">
                        <c:v>41090</c:v>
                      </c:pt>
                      <c:pt idx="22">
                        <c:v>41182</c:v>
                      </c:pt>
                      <c:pt idx="23">
                        <c:v>41274</c:v>
                      </c:pt>
                      <c:pt idx="24">
                        <c:v>41364</c:v>
                      </c:pt>
                      <c:pt idx="25">
                        <c:v>41455</c:v>
                      </c:pt>
                      <c:pt idx="26">
                        <c:v>41547</c:v>
                      </c:pt>
                      <c:pt idx="27">
                        <c:v>41639</c:v>
                      </c:pt>
                      <c:pt idx="28">
                        <c:v>41729</c:v>
                      </c:pt>
                      <c:pt idx="29">
                        <c:v>41820</c:v>
                      </c:pt>
                      <c:pt idx="30">
                        <c:v>41912</c:v>
                      </c:pt>
                      <c:pt idx="31">
                        <c:v>42004</c:v>
                      </c:pt>
                      <c:pt idx="32">
                        <c:v>42094</c:v>
                      </c:pt>
                      <c:pt idx="33">
                        <c:v>42185</c:v>
                      </c:pt>
                      <c:pt idx="34">
                        <c:v>42277</c:v>
                      </c:pt>
                      <c:pt idx="35">
                        <c:v>42369</c:v>
                      </c:pt>
                      <c:pt idx="36">
                        <c:v>42460</c:v>
                      </c:pt>
                      <c:pt idx="37">
                        <c:v>42551</c:v>
                      </c:pt>
                      <c:pt idx="38">
                        <c:v>42643</c:v>
                      </c:pt>
                      <c:pt idx="39">
                        <c:v>42735</c:v>
                      </c:pt>
                      <c:pt idx="40">
                        <c:v>42825</c:v>
                      </c:pt>
                      <c:pt idx="41">
                        <c:v>42916</c:v>
                      </c:pt>
                      <c:pt idx="42">
                        <c:v>43008</c:v>
                      </c:pt>
                      <c:pt idx="43">
                        <c:v>43100</c:v>
                      </c:pt>
                      <c:pt idx="44">
                        <c:v>43190</c:v>
                      </c:pt>
                      <c:pt idx="45">
                        <c:v>43281</c:v>
                      </c:pt>
                      <c:pt idx="46">
                        <c:v>43373</c:v>
                      </c:pt>
                      <c:pt idx="47">
                        <c:v>43465</c:v>
                      </c:pt>
                      <c:pt idx="48">
                        <c:v>43555</c:v>
                      </c:pt>
                      <c:pt idx="49">
                        <c:v>43646</c:v>
                      </c:pt>
                      <c:pt idx="50">
                        <c:v>43738</c:v>
                      </c:pt>
                      <c:pt idx="51">
                        <c:v>43830</c:v>
                      </c:pt>
                      <c:pt idx="52">
                        <c:v>43921</c:v>
                      </c:pt>
                      <c:pt idx="53">
                        <c:v>44012</c:v>
                      </c:pt>
                      <c:pt idx="54">
                        <c:v>44104</c:v>
                      </c:pt>
                      <c:pt idx="55">
                        <c:v>44196</c:v>
                      </c:pt>
                      <c:pt idx="56">
                        <c:v>44286</c:v>
                      </c:pt>
                      <c:pt idx="57">
                        <c:v>44377</c:v>
                      </c:pt>
                      <c:pt idx="58">
                        <c:v>44469</c:v>
                      </c:pt>
                      <c:pt idx="59">
                        <c:v>44561</c:v>
                      </c:pt>
                      <c:pt idx="60">
                        <c:v>44651</c:v>
                      </c:pt>
                      <c:pt idx="61">
                        <c:v>44742</c:v>
                      </c:pt>
                      <c:pt idx="62">
                        <c:v>44834</c:v>
                      </c:pt>
                      <c:pt idx="63">
                        <c:v>44926</c:v>
                      </c:pt>
                      <c:pt idx="64">
                        <c:v>45016</c:v>
                      </c:pt>
                      <c:pt idx="65">
                        <c:v>45107</c:v>
                      </c:pt>
                      <c:pt idx="66">
                        <c:v>45199</c:v>
                      </c:pt>
                      <c:pt idx="67">
                        <c:v>45291</c:v>
                      </c:pt>
                      <c:pt idx="68">
                        <c:v>45382</c:v>
                      </c:pt>
                      <c:pt idx="69">
                        <c:v>45473</c:v>
                      </c:pt>
                      <c:pt idx="70">
                        <c:v>45565</c:v>
                      </c:pt>
                      <c:pt idx="71">
                        <c:v>45657</c:v>
                      </c:pt>
                      <c:pt idx="72">
                        <c:v>45747</c:v>
                      </c:pt>
                      <c:pt idx="73">
                        <c:v>45838</c:v>
                      </c:pt>
                      <c:pt idx="74">
                        <c:v>45930</c:v>
                      </c:pt>
                      <c:pt idx="75">
                        <c:v>46022</c:v>
                      </c:pt>
                      <c:pt idx="76">
                        <c:v>46112</c:v>
                      </c:pt>
                      <c:pt idx="77">
                        <c:v>46203</c:v>
                      </c:pt>
                      <c:pt idx="78">
                        <c:v>46295</c:v>
                      </c:pt>
                      <c:pt idx="79">
                        <c:v>46387</c:v>
                      </c:pt>
                      <c:pt idx="80">
                        <c:v>46477</c:v>
                      </c:pt>
                      <c:pt idx="81">
                        <c:v>46568</c:v>
                      </c:pt>
                      <c:pt idx="82">
                        <c:v>46660</c:v>
                      </c:pt>
                      <c:pt idx="83">
                        <c:v>46752</c:v>
                      </c:pt>
                      <c:pt idx="84">
                        <c:v>46843</c:v>
                      </c:pt>
                      <c:pt idx="85">
                        <c:v>46934</c:v>
                      </c:pt>
                      <c:pt idx="86">
                        <c:v>47026</c:v>
                      </c:pt>
                      <c:pt idx="87">
                        <c:v>47118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'Rent Growth'!$Z$8:$Z$95</c15:sqref>
                        </c15:formulaRef>
                      </c:ext>
                    </c:extLst>
                    <c:numCache>
                      <c:formatCode>General</c:formatCode>
                      <c:ptCount val="8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968-4C4B-94E9-8D526DA5A5B9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'Rent Growth'!$V$7</c:f>
              <c:strCache>
                <c:ptCount val="1"/>
                <c:pt idx="0">
                  <c:v> Specialized</c:v>
                </c:pt>
              </c:strCache>
            </c:strRef>
          </c:tx>
          <c:spPr>
            <a:ln w="38100" cap="rnd">
              <a:solidFill>
                <a:srgbClr val="F28F20"/>
              </a:solidFill>
              <a:round/>
            </a:ln>
            <a:effectLst/>
          </c:spPr>
          <c:marker>
            <c:symbol val="none"/>
          </c:marker>
          <c:cat>
            <c:numRef>
              <c:f>'Rent Growth'!$U$8:$U$95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'Rent Growth'!$V$8:$V$95</c:f>
              <c:numCache>
                <c:formatCode>General</c:formatCode>
                <c:ptCount val="88"/>
                <c:pt idx="0">
                  <c:v>8.6043862298274092E-3</c:v>
                </c:pt>
                <c:pt idx="1">
                  <c:v>5.1006130521930506E-3</c:v>
                </c:pt>
                <c:pt idx="2">
                  <c:v>7.3580936200276113E-3</c:v>
                </c:pt>
                <c:pt idx="3">
                  <c:v>4.6617501388902804E-3</c:v>
                </c:pt>
                <c:pt idx="4">
                  <c:v>-6.3763116870051255E-3</c:v>
                </c:pt>
                <c:pt idx="5">
                  <c:v>-7.6665430510350812E-3</c:v>
                </c:pt>
                <c:pt idx="6">
                  <c:v>-1.6703306344377535E-2</c:v>
                </c:pt>
                <c:pt idx="7">
                  <c:v>-2.7727123763800085E-2</c:v>
                </c:pt>
                <c:pt idx="8">
                  <c:v>-2.1866286550171588E-2</c:v>
                </c:pt>
                <c:pt idx="9">
                  <c:v>-2.0271498423990831E-2</c:v>
                </c:pt>
                <c:pt idx="10">
                  <c:v>-1.7707433600421301E-2</c:v>
                </c:pt>
                <c:pt idx="11">
                  <c:v>-1.1768084110382193E-2</c:v>
                </c:pt>
                <c:pt idx="12">
                  <c:v>-6.9504846481997845E-3</c:v>
                </c:pt>
                <c:pt idx="13">
                  <c:v>-2.892089504763414E-5</c:v>
                </c:pt>
                <c:pt idx="14">
                  <c:v>7.7075541014294069E-4</c:v>
                </c:pt>
                <c:pt idx="15">
                  <c:v>6.7394898384317429E-3</c:v>
                </c:pt>
                <c:pt idx="16">
                  <c:v>1.0889312349393099E-2</c:v>
                </c:pt>
                <c:pt idx="17">
                  <c:v>1.0382262234701165E-3</c:v>
                </c:pt>
                <c:pt idx="18">
                  <c:v>8.8855628194936583E-3</c:v>
                </c:pt>
                <c:pt idx="19">
                  <c:v>1.1594760417097337E-2</c:v>
                </c:pt>
                <c:pt idx="20">
                  <c:v>1.5030481326564725E-2</c:v>
                </c:pt>
                <c:pt idx="21">
                  <c:v>2.5306116532628938E-2</c:v>
                </c:pt>
                <c:pt idx="22">
                  <c:v>2.232823891474545E-2</c:v>
                </c:pt>
                <c:pt idx="23">
                  <c:v>2.1173032189499844E-2</c:v>
                </c:pt>
                <c:pt idx="24">
                  <c:v>1.7812346964332173E-2</c:v>
                </c:pt>
                <c:pt idx="25">
                  <c:v>2.1414757579067717E-2</c:v>
                </c:pt>
                <c:pt idx="26">
                  <c:v>2.8389434205966714E-2</c:v>
                </c:pt>
                <c:pt idx="27">
                  <c:v>3.3539312945110387E-2</c:v>
                </c:pt>
                <c:pt idx="28">
                  <c:v>4.1778068041911677E-2</c:v>
                </c:pt>
                <c:pt idx="29">
                  <c:v>4.2872670529621619E-2</c:v>
                </c:pt>
                <c:pt idx="30">
                  <c:v>4.8168552055959539E-2</c:v>
                </c:pt>
                <c:pt idx="31">
                  <c:v>4.7214543969950715E-2</c:v>
                </c:pt>
                <c:pt idx="32">
                  <c:v>4.2019311189983956E-2</c:v>
                </c:pt>
                <c:pt idx="33">
                  <c:v>4.2325920577152044E-2</c:v>
                </c:pt>
                <c:pt idx="34">
                  <c:v>3.2817191327771625E-2</c:v>
                </c:pt>
                <c:pt idx="35">
                  <c:v>3.6311204701224349E-2</c:v>
                </c:pt>
                <c:pt idx="36">
                  <c:v>4.6626455534464165E-2</c:v>
                </c:pt>
                <c:pt idx="37">
                  <c:v>4.6843471850657604E-2</c:v>
                </c:pt>
                <c:pt idx="38">
                  <c:v>5.6761263620499963E-2</c:v>
                </c:pt>
                <c:pt idx="39">
                  <c:v>6.5706917135698872E-2</c:v>
                </c:pt>
                <c:pt idx="40">
                  <c:v>6.508421325262119E-2</c:v>
                </c:pt>
                <c:pt idx="41">
                  <c:v>6.6590584965631555E-2</c:v>
                </c:pt>
                <c:pt idx="42">
                  <c:v>6.6850697034498571E-2</c:v>
                </c:pt>
                <c:pt idx="43">
                  <c:v>6.0560489785798151E-2</c:v>
                </c:pt>
                <c:pt idx="44">
                  <c:v>5.8971498042628877E-2</c:v>
                </c:pt>
                <c:pt idx="45">
                  <c:v>6.3715943429639849E-2</c:v>
                </c:pt>
                <c:pt idx="46">
                  <c:v>6.1719722045139397E-2</c:v>
                </c:pt>
                <c:pt idx="47">
                  <c:v>5.9457452557219077E-2</c:v>
                </c:pt>
                <c:pt idx="48">
                  <c:v>6.1395247839924179E-2</c:v>
                </c:pt>
                <c:pt idx="49">
                  <c:v>6.0156069492126693E-2</c:v>
                </c:pt>
                <c:pt idx="50">
                  <c:v>6.416555361803869E-2</c:v>
                </c:pt>
                <c:pt idx="51">
                  <c:v>6.8275863058299233E-2</c:v>
                </c:pt>
                <c:pt idx="52">
                  <c:v>7.2418573211603499E-2</c:v>
                </c:pt>
                <c:pt idx="53">
                  <c:v>7.3698667475162349E-2</c:v>
                </c:pt>
                <c:pt idx="54">
                  <c:v>7.5174516200467487E-2</c:v>
                </c:pt>
                <c:pt idx="55">
                  <c:v>8.2421168784015175E-2</c:v>
                </c:pt>
                <c:pt idx="56">
                  <c:v>8.2129723106465172E-2</c:v>
                </c:pt>
                <c:pt idx="57">
                  <c:v>8.9191367196069904E-2</c:v>
                </c:pt>
                <c:pt idx="58">
                  <c:v>8.8548754728649731E-2</c:v>
                </c:pt>
                <c:pt idx="59">
                  <c:v>9.1006100379747337E-2</c:v>
                </c:pt>
                <c:pt idx="60">
                  <c:v>8.5538691101606598E-2</c:v>
                </c:pt>
                <c:pt idx="61">
                  <c:v>7.7521170778897378E-2</c:v>
                </c:pt>
                <c:pt idx="62">
                  <c:v>8.4656688800611557E-2</c:v>
                </c:pt>
                <c:pt idx="63">
                  <c:v>6.9484071447047532E-2</c:v>
                </c:pt>
                <c:pt idx="64">
                  <c:v>7.2618377195060035E-2</c:v>
                </c:pt>
                <c:pt idx="65">
                  <c:v>7.4680259019207093E-2</c:v>
                </c:pt>
                <c:pt idx="66">
                  <c:v>6.9354184413672498E-2</c:v>
                </c:pt>
                <c:pt idx="67">
                  <c:v>7.2384409719751922E-2</c:v>
                </c:pt>
                <c:pt idx="68">
                  <c:v>6.8183564894770329E-2</c:v>
                </c:pt>
                <c:pt idx="69">
                  <c:v>5.3570405675303329E-2</c:v>
                </c:pt>
                <c:pt idx="70">
                  <c:v>2.2600918157263193E-2</c:v>
                </c:pt>
                <c:pt idx="71">
                  <c:v>-9.0814036111382668E-3</c:v>
                </c:pt>
                <c:pt idx="72">
                  <c:v>-2.4447173615168495E-2</c:v>
                </c:pt>
                <c:pt idx="73">
                  <c:v>-2.6713152666002334E-2</c:v>
                </c:pt>
                <c:pt idx="74">
                  <c:v>-1.4217639142608186E-2</c:v>
                </c:pt>
                <c:pt idx="75">
                  <c:v>7.879915139713806E-3</c:v>
                </c:pt>
                <c:pt idx="76">
                  <c:v>1.3794431586121399E-2</c:v>
                </c:pt>
                <c:pt idx="77">
                  <c:v>1.8704610097479958E-2</c:v>
                </c:pt>
                <c:pt idx="78">
                  <c:v>2.3196774973987085E-2</c:v>
                </c:pt>
                <c:pt idx="79">
                  <c:v>2.6651336401308449E-2</c:v>
                </c:pt>
                <c:pt idx="80">
                  <c:v>2.8857372876274937E-2</c:v>
                </c:pt>
                <c:pt idx="81">
                  <c:v>3.0851353563094121E-2</c:v>
                </c:pt>
                <c:pt idx="82">
                  <c:v>3.2670866310110999E-2</c:v>
                </c:pt>
                <c:pt idx="83">
                  <c:v>3.3452662498429535E-2</c:v>
                </c:pt>
                <c:pt idx="84">
                  <c:v>3.4051909599940873E-2</c:v>
                </c:pt>
                <c:pt idx="85">
                  <c:v>3.416059461222283E-2</c:v>
                </c:pt>
                <c:pt idx="86">
                  <c:v>3.3740292177982689E-2</c:v>
                </c:pt>
                <c:pt idx="87">
                  <c:v>3.3340237814965576E-2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8-4C4B-94E9-8D526DA5A5B9}"/>
            </c:ext>
          </c:extLst>
        </c:ser>
        <c:ser>
          <c:idx val="1"/>
          <c:order val="1"/>
          <c:tx>
            <c:strRef>
              <c:f>'Rent Growth'!$W$7</c:f>
              <c:strCache>
                <c:ptCount val="1"/>
                <c:pt idx="0">
                  <c:v> Logistics</c:v>
                </c:pt>
              </c:strCache>
            </c:strRef>
          </c:tx>
          <c:spPr>
            <a:ln w="38100" cap="rnd">
              <a:solidFill>
                <a:srgbClr val="2186A5"/>
              </a:solidFill>
              <a:round/>
            </a:ln>
            <a:effectLst/>
          </c:spPr>
          <c:marker>
            <c:symbol val="none"/>
          </c:marker>
          <c:cat>
            <c:numRef>
              <c:f>'Rent Growth'!$U$8:$U$95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'Rent Growth'!$W$8:$W$95</c:f>
              <c:numCache>
                <c:formatCode>General</c:formatCode>
                <c:ptCount val="88"/>
                <c:pt idx="0">
                  <c:v>1.9143575497158952E-2</c:v>
                </c:pt>
                <c:pt idx="1">
                  <c:v>1.7098066172207646E-2</c:v>
                </c:pt>
                <c:pt idx="2">
                  <c:v>1.4591833131576276E-2</c:v>
                </c:pt>
                <c:pt idx="3">
                  <c:v>1.2151530446232581E-2</c:v>
                </c:pt>
                <c:pt idx="4">
                  <c:v>-3.9878022041817188E-3</c:v>
                </c:pt>
                <c:pt idx="5">
                  <c:v>-1.4642499864203939E-2</c:v>
                </c:pt>
                <c:pt idx="6">
                  <c:v>-2.4763708395615591E-2</c:v>
                </c:pt>
                <c:pt idx="7">
                  <c:v>-3.6611127038984705E-2</c:v>
                </c:pt>
                <c:pt idx="8">
                  <c:v>-2.6964111348533361E-2</c:v>
                </c:pt>
                <c:pt idx="9">
                  <c:v>-2.2221714147188154E-2</c:v>
                </c:pt>
                <c:pt idx="10">
                  <c:v>-1.7613812150608886E-2</c:v>
                </c:pt>
                <c:pt idx="11">
                  <c:v>-6.6446952506754248E-3</c:v>
                </c:pt>
                <c:pt idx="12">
                  <c:v>-7.2783172998985984E-3</c:v>
                </c:pt>
                <c:pt idx="13">
                  <c:v>6.539179945014332E-4</c:v>
                </c:pt>
                <c:pt idx="14">
                  <c:v>3.8474379124467076E-3</c:v>
                </c:pt>
                <c:pt idx="15">
                  <c:v>4.2264106352589755E-3</c:v>
                </c:pt>
                <c:pt idx="16">
                  <c:v>1.1422875829718579E-2</c:v>
                </c:pt>
                <c:pt idx="17">
                  <c:v>4.5943354899546512E-3</c:v>
                </c:pt>
                <c:pt idx="18">
                  <c:v>7.2420063537753272E-3</c:v>
                </c:pt>
                <c:pt idx="19">
                  <c:v>1.4790846868552573E-2</c:v>
                </c:pt>
                <c:pt idx="20">
                  <c:v>1.8766015861861361E-2</c:v>
                </c:pt>
                <c:pt idx="21">
                  <c:v>2.6117931865980014E-2</c:v>
                </c:pt>
                <c:pt idx="22">
                  <c:v>2.4561784857879947E-2</c:v>
                </c:pt>
                <c:pt idx="23">
                  <c:v>3.0920848865825388E-2</c:v>
                </c:pt>
                <c:pt idx="24">
                  <c:v>3.2851377845281499E-2</c:v>
                </c:pt>
                <c:pt idx="25">
                  <c:v>3.5316259228618287E-2</c:v>
                </c:pt>
                <c:pt idx="26">
                  <c:v>4.8810458605972336E-2</c:v>
                </c:pt>
                <c:pt idx="27">
                  <c:v>4.7625299531460059E-2</c:v>
                </c:pt>
                <c:pt idx="28">
                  <c:v>5.1600687511537194E-2</c:v>
                </c:pt>
                <c:pt idx="29">
                  <c:v>5.6034339898810473E-2</c:v>
                </c:pt>
                <c:pt idx="30">
                  <c:v>5.9293126318641733E-2</c:v>
                </c:pt>
                <c:pt idx="31">
                  <c:v>5.9189176032507833E-2</c:v>
                </c:pt>
                <c:pt idx="32">
                  <c:v>5.7007258756410328E-2</c:v>
                </c:pt>
                <c:pt idx="33">
                  <c:v>5.721000460773952E-2</c:v>
                </c:pt>
                <c:pt idx="34">
                  <c:v>4.6235425392570771E-2</c:v>
                </c:pt>
                <c:pt idx="35">
                  <c:v>4.9311186814413439E-2</c:v>
                </c:pt>
                <c:pt idx="36">
                  <c:v>4.8236461415969732E-2</c:v>
                </c:pt>
                <c:pt idx="37">
                  <c:v>4.8589557175346479E-2</c:v>
                </c:pt>
                <c:pt idx="38">
                  <c:v>5.5920464094070241E-2</c:v>
                </c:pt>
                <c:pt idx="39">
                  <c:v>6.1900950929789075E-2</c:v>
                </c:pt>
                <c:pt idx="40">
                  <c:v>6.9792467391550178E-2</c:v>
                </c:pt>
                <c:pt idx="41">
                  <c:v>6.9946177870127121E-2</c:v>
                </c:pt>
                <c:pt idx="42">
                  <c:v>7.1953149668803035E-2</c:v>
                </c:pt>
                <c:pt idx="43">
                  <c:v>7.0645237444193792E-2</c:v>
                </c:pt>
                <c:pt idx="44">
                  <c:v>6.641925653297534E-2</c:v>
                </c:pt>
                <c:pt idx="45">
                  <c:v>7.1242316478099643E-2</c:v>
                </c:pt>
                <c:pt idx="46">
                  <c:v>7.3119126737047027E-2</c:v>
                </c:pt>
                <c:pt idx="47">
                  <c:v>7.2421574238295094E-2</c:v>
                </c:pt>
                <c:pt idx="48">
                  <c:v>7.1800024664446793E-2</c:v>
                </c:pt>
                <c:pt idx="49">
                  <c:v>6.9993421109625809E-2</c:v>
                </c:pt>
                <c:pt idx="50">
                  <c:v>6.9615193366314471E-2</c:v>
                </c:pt>
                <c:pt idx="51">
                  <c:v>7.4462245764523732E-2</c:v>
                </c:pt>
                <c:pt idx="52">
                  <c:v>7.4835335087070937E-2</c:v>
                </c:pt>
                <c:pt idx="53">
                  <c:v>8.250213923592653E-2</c:v>
                </c:pt>
                <c:pt idx="54">
                  <c:v>8.6718407918461513E-2</c:v>
                </c:pt>
                <c:pt idx="55">
                  <c:v>9.0605513809656257E-2</c:v>
                </c:pt>
                <c:pt idx="56">
                  <c:v>0.10378669999532109</c:v>
                </c:pt>
                <c:pt idx="57">
                  <c:v>0.10942589969139586</c:v>
                </c:pt>
                <c:pt idx="58">
                  <c:v>0.10841888066293238</c:v>
                </c:pt>
                <c:pt idx="59">
                  <c:v>0.10426352334244028</c:v>
                </c:pt>
                <c:pt idx="60">
                  <c:v>9.9811524406232463E-2</c:v>
                </c:pt>
                <c:pt idx="61">
                  <c:v>9.1077496185924506E-2</c:v>
                </c:pt>
                <c:pt idx="62">
                  <c:v>9.3084914833171981E-2</c:v>
                </c:pt>
                <c:pt idx="63">
                  <c:v>8.6233238643822097E-2</c:v>
                </c:pt>
                <c:pt idx="64">
                  <c:v>8.1796706492199958E-2</c:v>
                </c:pt>
                <c:pt idx="65">
                  <c:v>7.9937116272250086E-2</c:v>
                </c:pt>
                <c:pt idx="66">
                  <c:v>8.0032109813789998E-2</c:v>
                </c:pt>
                <c:pt idx="67">
                  <c:v>8.3943654599080417E-2</c:v>
                </c:pt>
                <c:pt idx="68">
                  <c:v>8.5406324782606999E-2</c:v>
                </c:pt>
                <c:pt idx="69">
                  <c:v>7.1347236411399659E-2</c:v>
                </c:pt>
                <c:pt idx="70">
                  <c:v>4.438059093465712E-2</c:v>
                </c:pt>
                <c:pt idx="71">
                  <c:v>3.122582090607089E-2</c:v>
                </c:pt>
                <c:pt idx="72">
                  <c:v>1.6300876409816693E-2</c:v>
                </c:pt>
                <c:pt idx="73">
                  <c:v>2.0692925229552895E-2</c:v>
                </c:pt>
                <c:pt idx="74">
                  <c:v>3.1607061427884588E-2</c:v>
                </c:pt>
                <c:pt idx="75">
                  <c:v>3.2913120795448128E-2</c:v>
                </c:pt>
                <c:pt idx="76">
                  <c:v>3.6052413282010441E-2</c:v>
                </c:pt>
                <c:pt idx="77">
                  <c:v>3.7187869446749434E-2</c:v>
                </c:pt>
                <c:pt idx="78">
                  <c:v>4.0078161112474933E-2</c:v>
                </c:pt>
                <c:pt idx="79">
                  <c:v>4.2346343620189623E-2</c:v>
                </c:pt>
                <c:pt idx="80">
                  <c:v>4.3733822354841294E-2</c:v>
                </c:pt>
                <c:pt idx="81">
                  <c:v>4.5190944455486368E-2</c:v>
                </c:pt>
                <c:pt idx="82">
                  <c:v>4.6501990414069404E-2</c:v>
                </c:pt>
                <c:pt idx="83">
                  <c:v>4.6620683957294677E-2</c:v>
                </c:pt>
                <c:pt idx="84">
                  <c:v>4.6597138717910727E-2</c:v>
                </c:pt>
                <c:pt idx="85">
                  <c:v>4.5944670572474547E-2</c:v>
                </c:pt>
                <c:pt idx="86">
                  <c:v>4.4661511734301454E-2</c:v>
                </c:pt>
                <c:pt idx="87">
                  <c:v>4.3617760132177559E-2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8-4C4B-94E9-8D526DA5A5B9}"/>
            </c:ext>
          </c:extLst>
        </c:ser>
        <c:ser>
          <c:idx val="2"/>
          <c:order val="2"/>
          <c:tx>
            <c:strRef>
              <c:f>'Rent Growth'!$X$7</c:f>
              <c:strCache>
                <c:ptCount val="1"/>
                <c:pt idx="0">
                  <c:v> Flex</c:v>
                </c:pt>
              </c:strCache>
            </c:strRef>
          </c:tx>
          <c:spPr>
            <a:ln w="38100" cap="rnd">
              <a:solidFill>
                <a:srgbClr val="75B901"/>
              </a:solidFill>
              <a:round/>
            </a:ln>
            <a:effectLst/>
          </c:spPr>
          <c:marker>
            <c:symbol val="none"/>
          </c:marker>
          <c:cat>
            <c:numRef>
              <c:f>'Rent Growth'!$U$8:$U$95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'Rent Growth'!$X$8:$X$95</c:f>
              <c:numCache>
                <c:formatCode>General</c:formatCode>
                <c:ptCount val="88"/>
                <c:pt idx="0">
                  <c:v>1.6342075038334077E-2</c:v>
                </c:pt>
                <c:pt idx="1">
                  <c:v>1.6398178206395695E-2</c:v>
                </c:pt>
                <c:pt idx="2">
                  <c:v>1.7041296147265045E-2</c:v>
                </c:pt>
                <c:pt idx="3">
                  <c:v>1.5741740886800137E-2</c:v>
                </c:pt>
                <c:pt idx="4">
                  <c:v>5.4505780089628333E-3</c:v>
                </c:pt>
                <c:pt idx="5">
                  <c:v>-4.0325746179171919E-3</c:v>
                </c:pt>
                <c:pt idx="6">
                  <c:v>-1.212203534394376E-2</c:v>
                </c:pt>
                <c:pt idx="7">
                  <c:v>-1.9046743227960999E-2</c:v>
                </c:pt>
                <c:pt idx="8">
                  <c:v>-1.4020871543038854E-2</c:v>
                </c:pt>
                <c:pt idx="9">
                  <c:v>-1.2785775989171889E-2</c:v>
                </c:pt>
                <c:pt idx="10">
                  <c:v>-7.6551855945193618E-3</c:v>
                </c:pt>
                <c:pt idx="11">
                  <c:v>-2.78308548361561E-3</c:v>
                </c:pt>
                <c:pt idx="12">
                  <c:v>-4.92709722145476E-3</c:v>
                </c:pt>
                <c:pt idx="13">
                  <c:v>-3.1502776696468683E-3</c:v>
                </c:pt>
                <c:pt idx="14">
                  <c:v>-3.5317041398352187E-4</c:v>
                </c:pt>
                <c:pt idx="15">
                  <c:v>6.0688364093401865E-4</c:v>
                </c:pt>
                <c:pt idx="16">
                  <c:v>8.4494915580924645E-3</c:v>
                </c:pt>
                <c:pt idx="17">
                  <c:v>1.4606103940641098E-2</c:v>
                </c:pt>
                <c:pt idx="18">
                  <c:v>1.7889590975538293E-2</c:v>
                </c:pt>
                <c:pt idx="19">
                  <c:v>2.2251081557500284E-2</c:v>
                </c:pt>
                <c:pt idx="20">
                  <c:v>2.6498035041540125E-2</c:v>
                </c:pt>
                <c:pt idx="21">
                  <c:v>2.7533920486093291E-2</c:v>
                </c:pt>
                <c:pt idx="22">
                  <c:v>2.846776158420954E-2</c:v>
                </c:pt>
                <c:pt idx="23">
                  <c:v>3.2156045167780221E-2</c:v>
                </c:pt>
                <c:pt idx="24">
                  <c:v>2.890012422078328E-2</c:v>
                </c:pt>
                <c:pt idx="25">
                  <c:v>3.14004373615413E-2</c:v>
                </c:pt>
                <c:pt idx="26">
                  <c:v>3.5793932951354017E-2</c:v>
                </c:pt>
                <c:pt idx="27">
                  <c:v>3.6238398859261223E-2</c:v>
                </c:pt>
                <c:pt idx="28">
                  <c:v>4.2452429836836558E-2</c:v>
                </c:pt>
                <c:pt idx="29">
                  <c:v>4.0595144530726428E-2</c:v>
                </c:pt>
                <c:pt idx="30">
                  <c:v>3.7662660309092613E-2</c:v>
                </c:pt>
                <c:pt idx="31">
                  <c:v>3.8270463440761959E-2</c:v>
                </c:pt>
                <c:pt idx="32">
                  <c:v>3.7555916089184363E-2</c:v>
                </c:pt>
                <c:pt idx="33">
                  <c:v>4.1023189307918449E-2</c:v>
                </c:pt>
                <c:pt idx="34">
                  <c:v>4.4122440345898226E-2</c:v>
                </c:pt>
                <c:pt idx="35">
                  <c:v>4.5295848465645487E-2</c:v>
                </c:pt>
                <c:pt idx="36">
                  <c:v>4.7963740203720115E-2</c:v>
                </c:pt>
                <c:pt idx="37">
                  <c:v>5.0649183682792608E-2</c:v>
                </c:pt>
                <c:pt idx="38">
                  <c:v>4.8079241065769385E-2</c:v>
                </c:pt>
                <c:pt idx="39">
                  <c:v>5.3366406641945981E-2</c:v>
                </c:pt>
                <c:pt idx="40">
                  <c:v>5.5207565312749174E-2</c:v>
                </c:pt>
                <c:pt idx="41">
                  <c:v>5.8731717211607921E-2</c:v>
                </c:pt>
                <c:pt idx="42">
                  <c:v>6.262722262112877E-2</c:v>
                </c:pt>
                <c:pt idx="43">
                  <c:v>6.147879620362668E-2</c:v>
                </c:pt>
                <c:pt idx="44">
                  <c:v>5.9080969939906976E-2</c:v>
                </c:pt>
                <c:pt idx="45">
                  <c:v>5.6484449064834616E-2</c:v>
                </c:pt>
                <c:pt idx="46">
                  <c:v>5.792910726642813E-2</c:v>
                </c:pt>
                <c:pt idx="47">
                  <c:v>5.8845563125427533E-2</c:v>
                </c:pt>
                <c:pt idx="48">
                  <c:v>5.7949422546381864E-2</c:v>
                </c:pt>
                <c:pt idx="49">
                  <c:v>5.4881640558379248E-2</c:v>
                </c:pt>
                <c:pt idx="50">
                  <c:v>5.2066776301462371E-2</c:v>
                </c:pt>
                <c:pt idx="51">
                  <c:v>5.0605380654363596E-2</c:v>
                </c:pt>
                <c:pt idx="52">
                  <c:v>4.9970173740727444E-2</c:v>
                </c:pt>
                <c:pt idx="53">
                  <c:v>5.6009712830904827E-2</c:v>
                </c:pt>
                <c:pt idx="54">
                  <c:v>5.838190995944368E-2</c:v>
                </c:pt>
                <c:pt idx="55">
                  <c:v>6.3962083621428967E-2</c:v>
                </c:pt>
                <c:pt idx="56">
                  <c:v>7.4501579553648209E-2</c:v>
                </c:pt>
                <c:pt idx="57">
                  <c:v>8.001116805284586E-2</c:v>
                </c:pt>
                <c:pt idx="58">
                  <c:v>8.2714689963672233E-2</c:v>
                </c:pt>
                <c:pt idx="59">
                  <c:v>7.9617366805589618E-2</c:v>
                </c:pt>
                <c:pt idx="60">
                  <c:v>7.6923041279854582E-2</c:v>
                </c:pt>
                <c:pt idx="61">
                  <c:v>7.0932081440230069E-2</c:v>
                </c:pt>
                <c:pt idx="62">
                  <c:v>7.1657345665573677E-2</c:v>
                </c:pt>
                <c:pt idx="63">
                  <c:v>7.2953333094736145E-2</c:v>
                </c:pt>
                <c:pt idx="64">
                  <c:v>6.874046403559865E-2</c:v>
                </c:pt>
                <c:pt idx="65">
                  <c:v>7.0066093125210921E-2</c:v>
                </c:pt>
                <c:pt idx="66">
                  <c:v>6.880033215389196E-2</c:v>
                </c:pt>
                <c:pt idx="67">
                  <c:v>6.0038202671468838E-2</c:v>
                </c:pt>
                <c:pt idx="68">
                  <c:v>4.8287451340529843E-2</c:v>
                </c:pt>
                <c:pt idx="69">
                  <c:v>3.4499613152730438E-2</c:v>
                </c:pt>
                <c:pt idx="70">
                  <c:v>1.7595503770338149E-2</c:v>
                </c:pt>
                <c:pt idx="71">
                  <c:v>1.7707492417727309E-2</c:v>
                </c:pt>
                <c:pt idx="72">
                  <c:v>1.6995189392973203E-2</c:v>
                </c:pt>
                <c:pt idx="73">
                  <c:v>1.771742339082542E-2</c:v>
                </c:pt>
                <c:pt idx="74">
                  <c:v>2.2327157873522213E-2</c:v>
                </c:pt>
                <c:pt idx="75">
                  <c:v>1.9526699480848848E-2</c:v>
                </c:pt>
                <c:pt idx="76">
                  <c:v>2.4304985974177414E-2</c:v>
                </c:pt>
                <c:pt idx="77">
                  <c:v>2.8129587512423289E-2</c:v>
                </c:pt>
                <c:pt idx="78">
                  <c:v>3.2554374021451664E-2</c:v>
                </c:pt>
                <c:pt idx="79">
                  <c:v>3.5352467364305293E-2</c:v>
                </c:pt>
                <c:pt idx="80">
                  <c:v>3.7099048975118502E-2</c:v>
                </c:pt>
                <c:pt idx="81">
                  <c:v>3.8651382757454042E-2</c:v>
                </c:pt>
                <c:pt idx="82">
                  <c:v>4.001133913594275E-2</c:v>
                </c:pt>
                <c:pt idx="83">
                  <c:v>4.0226622141685306E-2</c:v>
                </c:pt>
                <c:pt idx="84">
                  <c:v>4.0351510932252997E-2</c:v>
                </c:pt>
                <c:pt idx="85">
                  <c:v>4.0046597466974539E-2</c:v>
                </c:pt>
                <c:pt idx="86">
                  <c:v>3.911162867704876E-2</c:v>
                </c:pt>
                <c:pt idx="87">
                  <c:v>3.8363609614801626E-2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8-4C4B-94E9-8D526DA5A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5544031"/>
        <c:axId val="1755539455"/>
        <c:extLst/>
      </c:lineChart>
      <c:scatterChart>
        <c:scatterStyle val="lineMarker"/>
        <c:varyColors val="0"/>
        <c:ser>
          <c:idx val="5"/>
          <c:order val="6"/>
          <c:tx>
            <c:strRef>
              <c:f>'Rent Growth'!$AB$7</c:f>
              <c:strCache>
                <c:ptCount val="1"/>
                <c:pt idx="0">
                  <c:v>Forecast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3968-4C4B-94E9-8D526DA5A5B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68-4C4B-94E9-8D526DA5A5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'Rent Growth'!$AA$10:$AA$11</c:f>
              <c:numCache>
                <c:formatCode>General</c:formatCode>
                <c:ptCount val="2"/>
                <c:pt idx="0">
                  <c:v>71</c:v>
                </c:pt>
                <c:pt idx="1">
                  <c:v>71</c:v>
                </c:pt>
              </c:numCache>
            </c:numRef>
          </c:xVal>
          <c:yVal>
            <c:numRef>
              <c:f>'Rent Growth'!$AB$10:$AB$11</c:f>
              <c:numCache>
                <c:formatCode>General</c:formatCode>
                <c:ptCount val="2"/>
                <c:pt idx="0">
                  <c:v>0</c:v>
                </c:pt>
                <c:pt idx="1">
                  <c:v>-10000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968-4C4B-94E9-8D526DA5A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5544031"/>
        <c:axId val="1755539455"/>
      </c:scatterChart>
      <c:scatterChart>
        <c:scatterStyle val="lineMarker"/>
        <c:varyColors val="0"/>
        <c:ser>
          <c:idx val="4"/>
          <c:order val="5"/>
          <c:tx>
            <c:strRef>
              <c:f>'Rent Growth'!$AA$7</c:f>
              <c:strCache>
                <c:ptCount val="1"/>
                <c:pt idx="0">
                  <c:v>Forecast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'Rent Growth'!$AA$8:$AA$9</c:f>
              <c:numCache>
                <c:formatCode>General</c:formatCode>
                <c:ptCount val="2"/>
                <c:pt idx="0">
                  <c:v>71.5</c:v>
                </c:pt>
                <c:pt idx="1">
                  <c:v>71.5</c:v>
                </c:pt>
              </c:numCache>
            </c:numRef>
          </c:xVal>
          <c:yVal>
            <c:numRef>
              <c:f>'Rent Growth'!$AB$8:$AB$9</c:f>
              <c:numCache>
                <c:formatCode>General</c:formatCode>
                <c:ptCount val="2"/>
                <c:pt idx="0">
                  <c:v>-1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968-4C4B-94E9-8D526DA5A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9059472"/>
        <c:axId val="519041584"/>
      </c:scatterChart>
      <c:catAx>
        <c:axId val="1755544031"/>
        <c:scaling>
          <c:orientation val="minMax"/>
        </c:scaling>
        <c:delete val="0"/>
        <c:axPos val="b"/>
        <c:numFmt formatCode="yy" sourceLinked="0"/>
        <c:majorTickMark val="cross"/>
        <c:minorTickMark val="in"/>
        <c:tickLblPos val="low"/>
        <c:spPr>
          <a:noFill/>
          <a:ln w="1587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At val="-999999"/>
        <c:auto val="0"/>
        <c:lblAlgn val="ctr"/>
        <c:lblOffset val="0"/>
        <c:tickLblSkip val="4"/>
        <c:tickMarkSkip val="4"/>
        <c:noMultiLvlLbl val="0"/>
      </c:catAx>
      <c:valAx>
        <c:axId val="1755539455"/>
        <c:scaling>
          <c:orientation val="minMax"/>
          <c:max val="0.16"/>
          <c:min val="-0.08"/>
        </c:scaling>
        <c:delete val="0"/>
        <c:axPos val="l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Annual Rent Growth</a:t>
                </a:r>
              </a:p>
            </c:rich>
          </c:tx>
          <c:layout>
            <c:manualLayout>
              <c:xMode val="edge"/>
              <c:yMode val="edge"/>
              <c:x val="1.5797784839641473E-2"/>
              <c:y val="0.24755128691154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[&gt;0]0.0%;[Red]\-0.0%;0" sourceLinked="0"/>
        <c:majorTickMark val="out"/>
        <c:minorTickMark val="out"/>
        <c:tickLblPos val="nextTo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  <c:majorUnit val="0.04"/>
      </c:valAx>
      <c:valAx>
        <c:axId val="519041584"/>
        <c:scaling>
          <c:orientation val="minMax"/>
          <c:max val="6.0000000000000012E-2"/>
        </c:scaling>
        <c:delete val="1"/>
        <c:axPos val="r"/>
        <c:numFmt formatCode="General" sourceLinked="1"/>
        <c:majorTickMark val="out"/>
        <c:minorTickMark val="none"/>
        <c:tickLblPos val="nextTo"/>
        <c:crossAx val="519059472"/>
        <c:crosses val="max"/>
        <c:crossBetween val="midCat"/>
      </c:valAx>
      <c:valAx>
        <c:axId val="519059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90415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9.1160191589473527E-2"/>
          <c:y val="0.91123147519869185"/>
          <c:w val="0.75603093222458173"/>
          <c:h val="5.58265799833712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48777931120245"/>
          <c:y val="3.9390362004445061E-2"/>
          <c:w val="0.79147985093490092"/>
          <c:h val="0.73834587280618924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'Market Price Growth'!$AE$7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'Market Price Growth'!$X$8:$X$95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'Market Price Growth'!$AE$8:$AE$95</c:f>
              <c:numCache>
                <c:formatCode>General</c:formatCode>
                <c:ptCount val="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CA-4FD1-9F47-07ADDCC51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55544031"/>
        <c:axId val="1755539455"/>
      </c:barChart>
      <c:lineChart>
        <c:grouping val="standard"/>
        <c:varyColors val="0"/>
        <c:ser>
          <c:idx val="0"/>
          <c:order val="0"/>
          <c:tx>
            <c:strRef>
              <c:f>'Market Price Growth'!$Y$7</c:f>
              <c:strCache>
                <c:ptCount val="1"/>
                <c:pt idx="0">
                  <c:v> Specialized</c:v>
                </c:pt>
              </c:strCache>
            </c:strRef>
          </c:tx>
          <c:spPr>
            <a:ln w="38100" cap="rnd">
              <a:solidFill>
                <a:srgbClr val="F28F20"/>
              </a:solidFill>
              <a:round/>
            </a:ln>
            <a:effectLst/>
          </c:spPr>
          <c:marker>
            <c:symbol val="none"/>
          </c:marker>
          <c:cat>
            <c:numRef>
              <c:f>'Market Price Growth'!$X$8:$X$95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'Market Price Growth'!$Y$8:$Y$95</c:f>
              <c:numCache>
                <c:formatCode>General</c:formatCode>
                <c:ptCount val="88"/>
                <c:pt idx="0">
                  <c:v>7.8453855967590531</c:v>
                </c:pt>
                <c:pt idx="1">
                  <c:v>7.8287060304018654</c:v>
                </c:pt>
                <c:pt idx="2">
                  <c:v>7.8574434402943973</c:v>
                </c:pt>
                <c:pt idx="3">
                  <c:v>7.8731563389188688</c:v>
                </c:pt>
                <c:pt idx="4">
                  <c:v>7.7953609728893767</c:v>
                </c:pt>
                <c:pt idx="5">
                  <c:v>7.7686869185858916</c:v>
                </c:pt>
                <c:pt idx="6">
                  <c:v>7.7261981554275403</c:v>
                </c:pt>
                <c:pt idx="7">
                  <c:v>7.6548563586979181</c:v>
                </c:pt>
                <c:pt idx="8">
                  <c:v>7.6249053760941532</c:v>
                </c:pt>
                <c:pt idx="9">
                  <c:v>7.6112039939592995</c:v>
                </c:pt>
                <c:pt idx="10">
                  <c:v>7.5893870146066096</c:v>
                </c:pt>
                <c:pt idx="11">
                  <c:v>7.5647733652158671</c:v>
                </c:pt>
                <c:pt idx="12">
                  <c:v>7.5719085883336348</c:v>
                </c:pt>
                <c:pt idx="13">
                  <c:v>7.610983871127404</c:v>
                </c:pt>
                <c:pt idx="14">
                  <c:v>7.5952365757077862</c:v>
                </c:pt>
                <c:pt idx="15">
                  <c:v>7.6157560784407785</c:v>
                </c:pt>
                <c:pt idx="16">
                  <c:v>7.6543614660330519</c:v>
                </c:pt>
                <c:pt idx="17">
                  <c:v>7.6188857941688166</c:v>
                </c:pt>
                <c:pt idx="18">
                  <c:v>7.6627245274301536</c:v>
                </c:pt>
                <c:pt idx="19">
                  <c:v>7.7040589455653521</c:v>
                </c:pt>
                <c:pt idx="20">
                  <c:v>7.7694102031150383</c:v>
                </c:pt>
                <c:pt idx="21">
                  <c:v>7.8116902059248439</c:v>
                </c:pt>
                <c:pt idx="22">
                  <c:v>7.833819671416494</c:v>
                </c:pt>
                <c:pt idx="23">
                  <c:v>7.8671772336096115</c:v>
                </c:pt>
                <c:pt idx="24">
                  <c:v>7.9078016333611458</c:v>
                </c:pt>
                <c:pt idx="25">
                  <c:v>7.978975657967502</c:v>
                </c:pt>
                <c:pt idx="26">
                  <c:v>8.0562173795595804</c:v>
                </c:pt>
                <c:pt idx="27">
                  <c:v>8.1310369528422921</c:v>
                </c:pt>
                <c:pt idx="28">
                  <c:v>8.2381743080616481</c:v>
                </c:pt>
                <c:pt idx="29">
                  <c:v>8.3210556525154136</c:v>
                </c:pt>
                <c:pt idx="30">
                  <c:v>8.444273705781022</c:v>
                </c:pt>
                <c:pt idx="31">
                  <c:v>8.5149401545735586</c:v>
                </c:pt>
                <c:pt idx="32">
                  <c:v>8.5843367179494212</c:v>
                </c:pt>
                <c:pt idx="33">
                  <c:v>8.673251993181843</c:v>
                </c:pt>
                <c:pt idx="34">
                  <c:v>8.7213910516077089</c:v>
                </c:pt>
                <c:pt idx="35">
                  <c:v>8.824127889544954</c:v>
                </c:pt>
                <c:pt idx="36">
                  <c:v>8.984593912221758</c:v>
                </c:pt>
                <c:pt idx="37">
                  <c:v>9.0795372287781166</c:v>
                </c:pt>
                <c:pt idx="38">
                  <c:v>9.2164282282254835</c:v>
                </c:pt>
                <c:pt idx="39">
                  <c:v>9.4039341295780936</c:v>
                </c:pt>
                <c:pt idx="40">
                  <c:v>9.5693491383930009</c:v>
                </c:pt>
                <c:pt idx="41">
                  <c:v>9.6841489240596808</c:v>
                </c:pt>
                <c:pt idx="42">
                  <c:v>9.8325528794507857</c:v>
                </c:pt>
                <c:pt idx="43">
                  <c:v>9.9734409863787263</c:v>
                </c:pt>
                <c:pt idx="44">
                  <c:v>10.133667992376976</c:v>
                </c:pt>
                <c:pt idx="45">
                  <c:v>10.301183609069275</c:v>
                </c:pt>
                <c:pt idx="46">
                  <c:v>10.439415310164623</c:v>
                </c:pt>
                <c:pt idx="47">
                  <c:v>10.566436380658564</c:v>
                </c:pt>
                <c:pt idx="48">
                  <c:v>10.755827050296467</c:v>
                </c:pt>
                <c:pt idx="49">
                  <c:v>10.920862326107603</c:v>
                </c:pt>
                <c:pt idx="50">
                  <c:v>11.109266172989965</c:v>
                </c:pt>
                <c:pt idx="51">
                  <c:v>11.287868943998639</c:v>
                </c:pt>
                <c:pt idx="52">
                  <c:v>11.534748698989707</c:v>
                </c:pt>
                <c:pt idx="53">
                  <c:v>11.725715327221435</c:v>
                </c:pt>
                <c:pt idx="54">
                  <c:v>11.944399882886705</c:v>
                </c:pt>
                <c:pt idx="55">
                  <c:v>12.218228295443794</c:v>
                </c:pt>
                <c:pt idx="56">
                  <c:v>12.482094415740391</c:v>
                </c:pt>
                <c:pt idx="57">
                  <c:v>12.771547908608227</c:v>
                </c:pt>
                <c:pt idx="58">
                  <c:v>13.002061618497352</c:v>
                </c:pt>
                <c:pt idx="59">
                  <c:v>13.330161606161621</c:v>
                </c:pt>
                <c:pt idx="60">
                  <c:v>13.549796434269497</c:v>
                </c:pt>
                <c:pt idx="61">
                  <c:v>13.761613255142315</c:v>
                </c:pt>
                <c:pt idx="62">
                  <c:v>14.102773102700858</c:v>
                </c:pt>
                <c:pt idx="63">
                  <c:v>14.256395507604845</c:v>
                </c:pt>
                <c:pt idx="64">
                  <c:v>14.533760662649559</c:v>
                </c:pt>
                <c:pt idx="65">
                  <c:v>14.789334097558497</c:v>
                </c:pt>
                <c:pt idx="66">
                  <c:v>15.080859429209754</c:v>
                </c:pt>
                <c:pt idx="67">
                  <c:v>15.288336281154145</c:v>
                </c:pt>
                <c:pt idx="68">
                  <c:v>15.524724275956386</c:v>
                </c:pt>
                <c:pt idx="69">
                  <c:v>15.581604724832301</c:v>
                </c:pt>
                <c:pt idx="70">
                  <c:v>15.421700698910515</c:v>
                </c:pt>
                <c:pt idx="71">
                  <c:v>15.149496728842175</c:v>
                </c:pt>
                <c:pt idx="72">
                  <c:v>15.145188646254459</c:v>
                </c:pt>
                <c:pt idx="73">
                  <c:v>15.165370939036553</c:v>
                </c:pt>
                <c:pt idx="74">
                  <c:v>15.202440523408097</c:v>
                </c:pt>
                <c:pt idx="75">
                  <c:v>15.268873477474823</c:v>
                </c:pt>
                <c:pt idx="76">
                  <c:v>15.354107914894119</c:v>
                </c:pt>
                <c:pt idx="77">
                  <c:v>15.449033289434885</c:v>
                </c:pt>
                <c:pt idx="78">
                  <c:v>15.555088115285017</c:v>
                </c:pt>
                <c:pt idx="79">
                  <c:v>15.675809360992021</c:v>
                </c:pt>
                <c:pt idx="80">
                  <c:v>15.797187132176782</c:v>
                </c:pt>
                <c:pt idx="81">
                  <c:v>15.925656877655252</c:v>
                </c:pt>
                <c:pt idx="82">
                  <c:v>16.06328631954149</c:v>
                </c:pt>
                <c:pt idx="83">
                  <c:v>16.20020692093501</c:v>
                </c:pt>
                <c:pt idx="84">
                  <c:v>16.335111520335015</c:v>
                </c:pt>
                <c:pt idx="85">
                  <c:v>16.469686786186191</c:v>
                </c:pt>
                <c:pt idx="86">
                  <c:v>16.605266293301412</c:v>
                </c:pt>
                <c:pt idx="87">
                  <c:v>16.740325672330634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CA-4FD1-9F47-07ADDCC5122E}"/>
            </c:ext>
          </c:extLst>
        </c:ser>
        <c:ser>
          <c:idx val="1"/>
          <c:order val="1"/>
          <c:tx>
            <c:strRef>
              <c:f>'Market Price Growth'!$Z$7</c:f>
              <c:strCache>
                <c:ptCount val="1"/>
                <c:pt idx="0">
                  <c:v> Logistics</c:v>
                </c:pt>
              </c:strCache>
            </c:strRef>
          </c:tx>
          <c:spPr>
            <a:ln w="38100" cap="rnd">
              <a:solidFill>
                <a:srgbClr val="2186A5"/>
              </a:solidFill>
              <a:round/>
            </a:ln>
            <a:effectLst/>
          </c:spPr>
          <c:marker>
            <c:symbol val="none"/>
          </c:marker>
          <c:cat>
            <c:numRef>
              <c:f>'Market Price Growth'!$X$8:$X$95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'Market Price Growth'!$Z$8:$Z$95</c:f>
              <c:numCache>
                <c:formatCode>General</c:formatCode>
                <c:ptCount val="88"/>
                <c:pt idx="0">
                  <c:v>6.7841982808320456</c:v>
                </c:pt>
                <c:pt idx="1">
                  <c:v>6.8014232409829907</c:v>
                </c:pt>
                <c:pt idx="2">
                  <c:v>6.8230981489631644</c:v>
                </c:pt>
                <c:pt idx="3">
                  <c:v>6.8258337307693866</c:v>
                </c:pt>
                <c:pt idx="4">
                  <c:v>6.7571442399741377</c:v>
                </c:pt>
                <c:pt idx="5">
                  <c:v>6.7018334021005037</c:v>
                </c:pt>
                <c:pt idx="6">
                  <c:v>6.6541329360475761</c:v>
                </c:pt>
                <c:pt idx="7">
                  <c:v>6.5759322649052017</c:v>
                </c:pt>
                <c:pt idx="8">
                  <c:v>6.5749438502893742</c:v>
                </c:pt>
                <c:pt idx="9">
                  <c:v>6.5529071759769488</c:v>
                </c:pt>
                <c:pt idx="10">
                  <c:v>6.5369282884868545</c:v>
                </c:pt>
                <c:pt idx="11">
                  <c:v>6.5322371990158228</c:v>
                </c:pt>
                <c:pt idx="12">
                  <c:v>6.5270893227179512</c:v>
                </c:pt>
                <c:pt idx="13">
                  <c:v>6.5571922398956177</c:v>
                </c:pt>
                <c:pt idx="14">
                  <c:v>6.5620787142149242</c:v>
                </c:pt>
                <c:pt idx="15">
                  <c:v>6.5598451157857776</c:v>
                </c:pt>
                <c:pt idx="16">
                  <c:v>6.6016474535808403</c:v>
                </c:pt>
                <c:pt idx="17">
                  <c:v>6.5873181809178254</c:v>
                </c:pt>
                <c:pt idx="18">
                  <c:v>6.6096013299572425</c:v>
                </c:pt>
                <c:pt idx="19">
                  <c:v>6.6568707803747875</c:v>
                </c:pt>
                <c:pt idx="20">
                  <c:v>6.725534074409155</c:v>
                </c:pt>
                <c:pt idx="21">
                  <c:v>6.7593653083465686</c:v>
                </c:pt>
                <c:pt idx="22">
                  <c:v>6.7719449358200094</c:v>
                </c:pt>
                <c:pt idx="23">
                  <c:v>6.8627068756940854</c:v>
                </c:pt>
                <c:pt idx="24">
                  <c:v>6.9464771354988857</c:v>
                </c:pt>
                <c:pt idx="25">
                  <c:v>6.9980808057970654</c:v>
                </c:pt>
                <c:pt idx="26">
                  <c:v>7.102486673791776</c:v>
                </c:pt>
                <c:pt idx="27">
                  <c:v>7.1895453462456267</c:v>
                </c:pt>
                <c:pt idx="28">
                  <c:v>7.3049201314738017</c:v>
                </c:pt>
                <c:pt idx="29">
                  <c:v>7.3902136443084396</c:v>
                </c:pt>
                <c:pt idx="30">
                  <c:v>7.5236153133173813</c:v>
                </c:pt>
                <c:pt idx="31">
                  <c:v>7.6150886113382565</c:v>
                </c:pt>
                <c:pt idx="32">
                  <c:v>7.7213536036036396</c:v>
                </c:pt>
                <c:pt idx="33">
                  <c:v>7.8130078009515049</c:v>
                </c:pt>
                <c:pt idx="34">
                  <c:v>7.8714728678186701</c:v>
                </c:pt>
                <c:pt idx="35">
                  <c:v>7.9905976684602695</c:v>
                </c:pt>
                <c:pt idx="36">
                  <c:v>8.0938043787829255</c:v>
                </c:pt>
                <c:pt idx="37">
                  <c:v>8.1926383902072661</c:v>
                </c:pt>
                <c:pt idx="38">
                  <c:v>8.3116492836909721</c:v>
                </c:pt>
                <c:pt idx="39">
                  <c:v>8.4852232626353157</c:v>
                </c:pt>
                <c:pt idx="40">
                  <c:v>8.6586909569627188</c:v>
                </c:pt>
                <c:pt idx="41">
                  <c:v>8.7656821322743355</c:v>
                </c:pt>
                <c:pt idx="42">
                  <c:v>8.9096986285949882</c:v>
                </c:pt>
                <c:pt idx="43">
                  <c:v>9.0846638747911843</c:v>
                </c:pt>
                <c:pt idx="44">
                  <c:v>9.2337947728729795</c:v>
                </c:pt>
                <c:pt idx="45">
                  <c:v>9.3901696328882469</c:v>
                </c:pt>
                <c:pt idx="46">
                  <c:v>9.5611680118081193</c:v>
                </c:pt>
                <c:pt idx="47">
                  <c:v>9.7425895340293316</c:v>
                </c:pt>
                <c:pt idx="48">
                  <c:v>9.8967814653116992</c:v>
                </c:pt>
                <c:pt idx="49">
                  <c:v>10.047419730293814</c:v>
                </c:pt>
                <c:pt idx="50">
                  <c:v>10.226770571757962</c:v>
                </c:pt>
                <c:pt idx="51">
                  <c:v>10.4680446302951</c:v>
                </c:pt>
                <c:pt idx="52">
                  <c:v>10.637410422551813</c:v>
                </c:pt>
                <c:pt idx="53">
                  <c:v>10.87635335184431</c:v>
                </c:pt>
                <c:pt idx="54">
                  <c:v>11.113619833888187</c:v>
                </c:pt>
                <c:pt idx="55">
                  <c:v>11.416507192605401</c:v>
                </c:pt>
                <c:pt idx="56">
                  <c:v>11.7414321468043</c:v>
                </c:pt>
                <c:pt idx="57">
                  <c:v>12.066508102731403</c:v>
                </c:pt>
                <c:pt idx="58">
                  <c:v>12.318546056391709</c:v>
                </c:pt>
                <c:pt idx="59">
                  <c:v>12.606832456770752</c:v>
                </c:pt>
                <c:pt idx="60">
                  <c:v>12.91336238808918</c:v>
                </c:pt>
                <c:pt idx="61">
                  <c:v>13.165495448435349</c:v>
                </c:pt>
                <c:pt idx="62">
                  <c:v>13.465216866919437</c:v>
                </c:pt>
                <c:pt idx="63">
                  <c:v>13.693960448558146</c:v>
                </c:pt>
                <c:pt idx="64">
                  <c:v>13.969632901175125</c:v>
                </c:pt>
                <c:pt idx="65">
                  <c:v>14.217907188878705</c:v>
                </c:pt>
                <c:pt idx="66">
                  <c:v>14.542866581879231</c:v>
                </c:pt>
                <c:pt idx="67">
                  <c:v>14.843481534545379</c:v>
                </c:pt>
                <c:pt idx="68">
                  <c:v>15.16272790582668</c:v>
                </c:pt>
                <c:pt idx="69">
                  <c:v>15.232315574358973</c:v>
                </c:pt>
                <c:pt idx="70">
                  <c:v>15.188287594666908</c:v>
                </c:pt>
                <c:pt idx="71">
                  <c:v>15.306981430565664</c:v>
                </c:pt>
                <c:pt idx="72">
                  <c:v>15.409893659455239</c:v>
                </c:pt>
                <c:pt idx="73">
                  <c:v>15.547516741612137</c:v>
                </c:pt>
                <c:pt idx="74">
                  <c:v>15.668344733655923</c:v>
                </c:pt>
                <c:pt idx="75">
                  <c:v>15.810781959403553</c:v>
                </c:pt>
                <c:pt idx="76">
                  <c:v>15.965457514297752</c:v>
                </c:pt>
                <c:pt idx="77">
                  <c:v>16.12569576442036</c:v>
                </c:pt>
                <c:pt idx="78">
                  <c:v>16.296303178257183</c:v>
                </c:pt>
                <c:pt idx="79">
                  <c:v>16.48031076516035</c:v>
                </c:pt>
                <c:pt idx="80">
                  <c:v>16.663687997041816</c:v>
                </c:pt>
                <c:pt idx="81">
                  <c:v>16.854431186016352</c:v>
                </c:pt>
                <c:pt idx="82">
                  <c:v>17.054113712437267</c:v>
                </c:pt>
                <c:pt idx="83">
                  <c:v>17.248634124860892</c:v>
                </c:pt>
                <c:pt idx="84">
                  <c:v>17.440168178191957</c:v>
                </c:pt>
                <c:pt idx="85">
                  <c:v>17.628802474544315</c:v>
                </c:pt>
                <c:pt idx="86">
                  <c:v>17.815776212123396</c:v>
                </c:pt>
                <c:pt idx="87">
                  <c:v>18.000980910726767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CA-4FD1-9F47-07ADDCC5122E}"/>
            </c:ext>
          </c:extLst>
        </c:ser>
        <c:ser>
          <c:idx val="2"/>
          <c:order val="2"/>
          <c:tx>
            <c:strRef>
              <c:f>'Market Price Growth'!$AA$7</c:f>
              <c:strCache>
                <c:ptCount val="1"/>
                <c:pt idx="0">
                  <c:v> Flex</c:v>
                </c:pt>
              </c:strCache>
            </c:strRef>
          </c:tx>
          <c:spPr>
            <a:ln w="38100" cap="rnd">
              <a:solidFill>
                <a:srgbClr val="75B901"/>
              </a:solidFill>
              <a:round/>
            </a:ln>
            <a:effectLst/>
          </c:spPr>
          <c:marker>
            <c:symbol val="none"/>
          </c:marker>
          <c:cat>
            <c:numRef>
              <c:f>'Market Price Growth'!$X$8:$X$95</c:f>
              <c:numCache>
                <c:formatCode>m/d/yyyy</c:formatCode>
                <c:ptCount val="8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  <c:pt idx="43">
                  <c:v>43465</c:v>
                </c:pt>
                <c:pt idx="44">
                  <c:v>43555</c:v>
                </c:pt>
                <c:pt idx="45">
                  <c:v>43646</c:v>
                </c:pt>
                <c:pt idx="46">
                  <c:v>43738</c:v>
                </c:pt>
                <c:pt idx="47">
                  <c:v>43830</c:v>
                </c:pt>
                <c:pt idx="48">
                  <c:v>43921</c:v>
                </c:pt>
                <c:pt idx="49">
                  <c:v>44012</c:v>
                </c:pt>
                <c:pt idx="50">
                  <c:v>44104</c:v>
                </c:pt>
                <c:pt idx="51">
                  <c:v>44196</c:v>
                </c:pt>
                <c:pt idx="52">
                  <c:v>44286</c:v>
                </c:pt>
                <c:pt idx="53">
                  <c:v>44377</c:v>
                </c:pt>
                <c:pt idx="54">
                  <c:v>44469</c:v>
                </c:pt>
                <c:pt idx="55">
                  <c:v>44561</c:v>
                </c:pt>
                <c:pt idx="56">
                  <c:v>44651</c:v>
                </c:pt>
                <c:pt idx="57">
                  <c:v>44742</c:v>
                </c:pt>
                <c:pt idx="58">
                  <c:v>44834</c:v>
                </c:pt>
                <c:pt idx="59">
                  <c:v>44926</c:v>
                </c:pt>
                <c:pt idx="60">
                  <c:v>45016</c:v>
                </c:pt>
                <c:pt idx="61">
                  <c:v>45107</c:v>
                </c:pt>
                <c:pt idx="62">
                  <c:v>45199</c:v>
                </c:pt>
                <c:pt idx="63">
                  <c:v>45291</c:v>
                </c:pt>
                <c:pt idx="64">
                  <c:v>45382</c:v>
                </c:pt>
                <c:pt idx="65">
                  <c:v>45473</c:v>
                </c:pt>
                <c:pt idx="66">
                  <c:v>45565</c:v>
                </c:pt>
                <c:pt idx="67">
                  <c:v>45657</c:v>
                </c:pt>
                <c:pt idx="68">
                  <c:v>45747</c:v>
                </c:pt>
                <c:pt idx="69">
                  <c:v>45838</c:v>
                </c:pt>
                <c:pt idx="70">
                  <c:v>45930</c:v>
                </c:pt>
                <c:pt idx="71">
                  <c:v>46022</c:v>
                </c:pt>
                <c:pt idx="72">
                  <c:v>46112</c:v>
                </c:pt>
                <c:pt idx="73">
                  <c:v>46203</c:v>
                </c:pt>
                <c:pt idx="74">
                  <c:v>46295</c:v>
                </c:pt>
                <c:pt idx="75">
                  <c:v>46387</c:v>
                </c:pt>
                <c:pt idx="76">
                  <c:v>46477</c:v>
                </c:pt>
                <c:pt idx="77">
                  <c:v>46568</c:v>
                </c:pt>
                <c:pt idx="78">
                  <c:v>46660</c:v>
                </c:pt>
                <c:pt idx="79">
                  <c:v>46752</c:v>
                </c:pt>
                <c:pt idx="80">
                  <c:v>46843</c:v>
                </c:pt>
                <c:pt idx="81">
                  <c:v>46934</c:v>
                </c:pt>
                <c:pt idx="82">
                  <c:v>47026</c:v>
                </c:pt>
                <c:pt idx="83">
                  <c:v>47118</c:v>
                </c:pt>
                <c:pt idx="84">
                  <c:v>47208</c:v>
                </c:pt>
                <c:pt idx="85">
                  <c:v>47299</c:v>
                </c:pt>
                <c:pt idx="86">
                  <c:v>47391</c:v>
                </c:pt>
                <c:pt idx="87">
                  <c:v>47483</c:v>
                </c:pt>
              </c:numCache>
            </c:numRef>
          </c:cat>
          <c:val>
            <c:numRef>
              <c:f>'Market Price Growth'!$AA$8:$AA$95</c:f>
              <c:numCache>
                <c:formatCode>General</c:formatCode>
                <c:ptCount val="88"/>
                <c:pt idx="0">
                  <c:v>10.931492033274262</c:v>
                </c:pt>
                <c:pt idx="1">
                  <c:v>10.990819348831916</c:v>
                </c:pt>
                <c:pt idx="2">
                  <c:v>11.035000291655258</c:v>
                </c:pt>
                <c:pt idx="3">
                  <c:v>11.057120847892495</c:v>
                </c:pt>
                <c:pt idx="4">
                  <c:v>10.991074983355979</c:v>
                </c:pt>
                <c:pt idx="5">
                  <c:v>10.946498049695704</c:v>
                </c:pt>
                <c:pt idx="6">
                  <c:v>10.901233628099384</c:v>
                </c:pt>
                <c:pt idx="7">
                  <c:v>10.846518706262152</c:v>
                </c:pt>
                <c:pt idx="8">
                  <c:v>10.836970532894437</c:v>
                </c:pt>
                <c:pt idx="9">
                  <c:v>10.806538577766387</c:v>
                </c:pt>
                <c:pt idx="10">
                  <c:v>10.817782661467067</c:v>
                </c:pt>
                <c:pt idx="11">
                  <c:v>10.816331917502989</c:v>
                </c:pt>
                <c:pt idx="12">
                  <c:v>10.783575725492826</c:v>
                </c:pt>
                <c:pt idx="13">
                  <c:v>10.772494980598672</c:v>
                </c:pt>
                <c:pt idx="14">
                  <c:v>10.813962140686133</c:v>
                </c:pt>
                <c:pt idx="15">
                  <c:v>10.822896172398634</c:v>
                </c:pt>
                <c:pt idx="16">
                  <c:v>10.874691457551428</c:v>
                </c:pt>
                <c:pt idx="17">
                  <c:v>10.929839161985331</c:v>
                </c:pt>
                <c:pt idx="18">
                  <c:v>11.007419500207964</c:v>
                </c:pt>
                <c:pt idx="19">
                  <c:v>11.063717317819034</c:v>
                </c:pt>
                <c:pt idx="20">
                  <c:v>11.162849412859563</c:v>
                </c:pt>
                <c:pt idx="21">
                  <c:v>11.230780484397224</c:v>
                </c:pt>
                <c:pt idx="22">
                  <c:v>11.320776094197264</c:v>
                </c:pt>
                <c:pt idx="23">
                  <c:v>11.419482711614375</c:v>
                </c:pt>
                <c:pt idx="24">
                  <c:v>11.485457147549102</c:v>
                </c:pt>
                <c:pt idx="25">
                  <c:v>11.583431903518759</c:v>
                </c:pt>
                <c:pt idx="26">
                  <c:v>11.725991194670252</c:v>
                </c:pt>
                <c:pt idx="27">
                  <c:v>11.833306480884294</c:v>
                </c:pt>
                <c:pt idx="28">
                  <c:v>11.973042711249423</c:v>
                </c:pt>
                <c:pt idx="29">
                  <c:v>12.053662995803931</c:v>
                </c:pt>
                <c:pt idx="30">
                  <c:v>12.167623217822529</c:v>
                </c:pt>
                <c:pt idx="31">
                  <c:v>12.286172603944308</c:v>
                </c:pt>
                <c:pt idx="32">
                  <c:v>12.422701298645327</c:v>
                </c:pt>
                <c:pt idx="33">
                  <c:v>12.548142694734647</c:v>
                </c:pt>
                <c:pt idx="34">
                  <c:v>12.704488447402269</c:v>
                </c:pt>
                <c:pt idx="35">
                  <c:v>12.842685216435335</c:v>
                </c:pt>
                <c:pt idx="36">
                  <c:v>13.018540516361968</c:v>
                </c:pt>
                <c:pt idx="37">
                  <c:v>13.183695878958154</c:v>
                </c:pt>
                <c:pt idx="38">
                  <c:v>13.315310610082205</c:v>
                </c:pt>
                <c:pt idx="39">
                  <c:v>13.528053178070131</c:v>
                </c:pt>
                <c:pt idx="40">
                  <c:v>13.737262442195693</c:v>
                </c:pt>
                <c:pt idx="41">
                  <c:v>13.957996977124965</c:v>
                </c:pt>
                <c:pt idx="42">
                  <c:v>14.149211531929302</c:v>
                </c:pt>
                <c:pt idx="43">
                  <c:v>14.359741602436529</c:v>
                </c:pt>
                <c:pt idx="44">
                  <c:v>14.54887323159967</c:v>
                </c:pt>
                <c:pt idx="45">
                  <c:v>14.746406746426496</c:v>
                </c:pt>
                <c:pt idx="46">
                  <c:v>14.968862724497816</c:v>
                </c:pt>
                <c:pt idx="47">
                  <c:v>15.204748683367535</c:v>
                </c:pt>
                <c:pt idx="48">
                  <c:v>15.391972034071383</c:v>
                </c:pt>
                <c:pt idx="49">
                  <c:v>15.555713741011534</c:v>
                </c:pt>
                <c:pt idx="50">
                  <c:v>15.748243151461542</c:v>
                </c:pt>
                <c:pt idx="51">
                  <c:v>15.974190778243283</c:v>
                </c:pt>
                <c:pt idx="52">
                  <c:v>16.161111550826348</c:v>
                </c:pt>
                <c:pt idx="53">
                  <c:v>16.42698480052535</c:v>
                </c:pt>
                <c:pt idx="54">
                  <c:v>16.667655665149596</c:v>
                </c:pt>
                <c:pt idx="55">
                  <c:v>16.99593330458594</c:v>
                </c:pt>
                <c:pt idx="56">
                  <c:v>17.36513988870562</c:v>
                </c:pt>
                <c:pt idx="57">
                  <c:v>17.741327042001728</c:v>
                </c:pt>
                <c:pt idx="58">
                  <c:v>18.04631563591369</c:v>
                </c:pt>
                <c:pt idx="59">
                  <c:v>18.349104760700495</c:v>
                </c:pt>
                <c:pt idx="60">
                  <c:v>18.700919261194972</c:v>
                </c:pt>
                <c:pt idx="61">
                  <c:v>18.999756296602751</c:v>
                </c:pt>
                <c:pt idx="62">
                  <c:v>19.339466713426404</c:v>
                </c:pt>
                <c:pt idx="63">
                  <c:v>19.687733112298087</c:v>
                </c:pt>
                <c:pt idx="64">
                  <c:v>19.986429129101779</c:v>
                </c:pt>
                <c:pt idx="65">
                  <c:v>20.330994990636832</c:v>
                </c:pt>
                <c:pt idx="66">
                  <c:v>20.670028446989278</c:v>
                </c:pt>
                <c:pt idx="67">
                  <c:v>20.869749223036028</c:v>
                </c:pt>
                <c:pt idx="68">
                  <c:v>20.95152285314423</c:v>
                </c:pt>
                <c:pt idx="69">
                  <c:v>21.032406452823903</c:v>
                </c:pt>
                <c:pt idx="70">
                  <c:v>21.033728010461274</c:v>
                </c:pt>
                <c:pt idx="71">
                  <c:v>21.239300149162808</c:v>
                </c:pt>
                <c:pt idx="72">
                  <c:v>21.307597952104622</c:v>
                </c:pt>
                <c:pt idx="73">
                  <c:v>21.405046502876512</c:v>
                </c:pt>
                <c:pt idx="74">
                  <c:v>21.50335137641957</c:v>
                </c:pt>
                <c:pt idx="75">
                  <c:v>21.654033580359059</c:v>
                </c:pt>
                <c:pt idx="76">
                  <c:v>21.825478821473936</c:v>
                </c:pt>
                <c:pt idx="77">
                  <c:v>22.007161631686667</c:v>
                </c:pt>
                <c:pt idx="78">
                  <c:v>22.20337951984223</c:v>
                </c:pt>
                <c:pt idx="79">
                  <c:v>22.419557095814273</c:v>
                </c:pt>
                <c:pt idx="80">
                  <c:v>22.63518332917721</c:v>
                </c:pt>
                <c:pt idx="81">
                  <c:v>22.857768859318146</c:v>
                </c:pt>
                <c:pt idx="82">
                  <c:v>23.091766467774683</c:v>
                </c:pt>
                <c:pt idx="83">
                  <c:v>23.321420147691533</c:v>
                </c:pt>
                <c:pt idx="84">
                  <c:v>23.548547176738055</c:v>
                </c:pt>
                <c:pt idx="85">
                  <c:v>23.773144727820405</c:v>
                </c:pt>
                <c:pt idx="86">
                  <c:v>23.994923063359412</c:v>
                </c:pt>
                <c:pt idx="87">
                  <c:v>24.216114005900341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CA-4FD1-9F47-07ADDCC51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524527"/>
        <c:axId val="1644522031"/>
        <c:extLst/>
      </c:lineChart>
      <c:scatterChart>
        <c:scatterStyle val="lineMarker"/>
        <c:varyColors val="0"/>
        <c:ser>
          <c:idx val="4"/>
          <c:order val="4"/>
          <c:tx>
            <c:strRef>
              <c:f>'Market Price Growth'!$AG$24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CA-4FD1-9F47-07ADDCC5122E}"/>
              </c:ext>
            </c:extLst>
          </c:dPt>
          <c:xVal>
            <c:numRef>
              <c:f>'Market Price Growth'!$AG$25:$AG$26</c:f>
              <c:numCache>
                <c:formatCode>General</c:formatCode>
                <c:ptCount val="2"/>
                <c:pt idx="0">
                  <c:v>71.5</c:v>
                </c:pt>
                <c:pt idx="1">
                  <c:v>71.5</c:v>
                </c:pt>
              </c:numCache>
            </c:numRef>
          </c:xVal>
          <c:yVal>
            <c:numRef>
              <c:f>'Market Price Growth'!$AH$25:$AH$26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2CA-4FD1-9F47-07ADDCC51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5544031"/>
        <c:axId val="1755539455"/>
      </c:scatterChart>
      <c:scatterChart>
        <c:scatterStyle val="lineMarker"/>
        <c:varyColors val="0"/>
        <c:ser>
          <c:idx val="5"/>
          <c:order val="5"/>
          <c:tx>
            <c:strRef>
              <c:f>'Market Price Growth'!$AG$24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CA-4FD1-9F47-07ADDCC512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'Market Price Growth'!$AG$27:$AG$28</c:f>
              <c:numCache>
                <c:formatCode>General</c:formatCode>
                <c:ptCount val="2"/>
                <c:pt idx="0">
                  <c:v>71</c:v>
                </c:pt>
                <c:pt idx="1">
                  <c:v>71</c:v>
                </c:pt>
              </c:numCache>
            </c:numRef>
          </c:xVal>
          <c:yVal>
            <c:numRef>
              <c:f>'Market Price Growth'!$AH$27:$AH$28</c:f>
              <c:numCache>
                <c:formatCode>General</c:formatCode>
                <c:ptCount val="2"/>
                <c:pt idx="0">
                  <c:v>0</c:v>
                </c:pt>
                <c:pt idx="1">
                  <c:v>-10000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2CA-4FD1-9F47-07ADDCC51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4524527"/>
        <c:axId val="1644522031"/>
      </c:scatterChart>
      <c:catAx>
        <c:axId val="1755544031"/>
        <c:scaling>
          <c:orientation val="minMax"/>
        </c:scaling>
        <c:delete val="0"/>
        <c:axPos val="b"/>
        <c:numFmt formatCode="yy" sourceLinked="0"/>
        <c:majorTickMark val="cross"/>
        <c:minorTickMark val="in"/>
        <c:tickLblPos val="nextTo"/>
        <c:spPr>
          <a:noFill/>
          <a:ln w="1587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At val="0"/>
        <c:auto val="0"/>
        <c:lblAlgn val="ctr"/>
        <c:lblOffset val="0"/>
        <c:tickLblSkip val="4"/>
        <c:tickMarkSkip val="4"/>
        <c:noMultiLvlLbl val="0"/>
      </c:catAx>
      <c:valAx>
        <c:axId val="1755539455"/>
        <c:scaling>
          <c:orientation val="minMax"/>
          <c:max val="4.7502796947956082E-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Market</a:t>
                </a:r>
                <a:r>
                  <a:rPr lang="en-US" baseline="0">
                    <a:solidFill>
                      <a:schemeClr val="bg1">
                        <a:lumMod val="65000"/>
                      </a:schemeClr>
                    </a:solidFill>
                  </a:rPr>
                  <a:t> Asking Rent</a:t>
                </a: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 Per</a:t>
                </a:r>
                <a:r>
                  <a:rPr lang="en-US" baseline="0">
                    <a:solidFill>
                      <a:schemeClr val="bg1">
                        <a:lumMod val="65000"/>
                      </a:schemeClr>
                    </a:solidFill>
                  </a:rPr>
                  <a:t> SF</a:t>
                </a: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4724875677706873E-2"/>
              <c:y val="0.18701009266974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high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max"/>
        <c:crossBetween val="between"/>
        <c:majorUnit val="4.3184360861778254E-3"/>
      </c:valAx>
      <c:valAx>
        <c:axId val="1644522031"/>
        <c:scaling>
          <c:orientation val="minMax"/>
          <c:max val="30"/>
          <c:min val="5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&gt;0]&quot;$&quot;0.00;[Red]\-&quot;$&quot;0.00;0" sourceLinked="0"/>
        <c:majorTickMark val="out"/>
        <c:minorTickMark val="none"/>
        <c:tickLblPos val="low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44524527"/>
        <c:crosses val="max"/>
        <c:crossBetween val="between"/>
        <c:majorUnit val="5"/>
      </c:valAx>
      <c:catAx>
        <c:axId val="1644524527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644522031"/>
        <c:crosses val="autoZero"/>
        <c:auto val="0"/>
        <c:lblAlgn val="ctr"/>
        <c:lblOffset val="100"/>
        <c:tickLblSkip val="1"/>
        <c:tickMarkSkip val="1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9.5180052743200627E-2"/>
          <c:y val="0.90457491898443243"/>
          <c:w val="0.72424071823749592"/>
          <c:h val="5.4829286814075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2AE2-DA59-C8A6-8FA2-A79F5F5D2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93502-B168-898A-4BCB-332A14D03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34292-4FD4-D751-4039-02C16A58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B27B-3D59-4207-9B57-2C7455BF867A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FB3AE-0840-7160-8C66-910B7D9E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81F27-55ED-CBC8-1EFC-C8B1A6E7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8FCA-A6E0-4394-A46A-090E0B28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3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C0EC-E32C-5436-9843-813F93EE7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80E6A-7FE5-F1DC-3957-931EA8386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8BB05-41C0-FEE3-A62A-DCCB5148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B27B-3D59-4207-9B57-2C7455BF867A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1A0A2-2526-6D27-0764-23C88EA5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D35BD-7E50-4EA7-0634-92046E48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8FCA-A6E0-4394-A46A-090E0B28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5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EBD4BF-0716-3C8C-03DD-2729EBA35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D71CF-5B57-2333-6346-C38210584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70A8F-8E82-186B-0803-0E82D591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B27B-3D59-4207-9B57-2C7455BF867A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24C2A-D40D-07C6-2C28-79B145037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264C-D409-E19B-5D5A-0DA4CF0B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8FCA-A6E0-4394-A46A-090E0B28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4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6C4A7-CA78-E791-FDF0-65DBD91F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A26A7-046E-2BF0-6B51-7EDE45608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2DDEC-D04B-C6D4-CE85-A4EC8FF3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B27B-3D59-4207-9B57-2C7455BF867A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F0C97-4178-3BD5-3F7F-9DEB0F5C9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42AAB-8D0E-89C0-2346-2A710380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8FCA-A6E0-4394-A46A-090E0B28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9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1D440-AE25-3D3B-62B2-FE71C5F1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137E2-C129-D7B6-94E6-ED8A46A18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864DA-E480-10F4-BDDF-C806C469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B27B-3D59-4207-9B57-2C7455BF867A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7336-D4A8-4113-7334-0E6066A97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527C7-4858-2D3E-20F9-3A9D7B25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8FCA-A6E0-4394-A46A-090E0B28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7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F3F8-2C2F-319E-B597-0549E417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76723-0590-CF20-E361-DA8A41ED9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2CD91-3157-C66B-2B5C-A3544ED98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EB1FF-EF24-5FA3-2A8C-E0DE14AFD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B27B-3D59-4207-9B57-2C7455BF867A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8FCEC-94D9-79B0-C952-8E4F0F75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7390B-3E91-8316-204E-51F50464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8FCA-A6E0-4394-A46A-090E0B28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4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8036A-C955-3749-66E4-2CC19DA9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60B1A-D56E-23D9-D88F-0DA91A939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D4E21-2EFA-66A9-12CA-1FDFDBC33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EC224D-A109-569D-4F5C-2BDA67643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0D2625-AF37-48CB-65D5-A668D2D4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A68AD-31C7-1972-401A-4B25BC94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B27B-3D59-4207-9B57-2C7455BF867A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D4A0CF-5F3C-ADE1-B7CD-CA4222CD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BB4575-6678-9BBD-3788-5A580042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8FCA-A6E0-4394-A46A-090E0B28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6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34D0-C48F-CD3B-0C31-98F050530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A0C37-1421-1AA0-10E1-81627A4B8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B27B-3D59-4207-9B57-2C7455BF867A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54177-3285-F683-B8C1-00067A01E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CFB19-207C-D5E1-A824-2664E80E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8FCA-A6E0-4394-A46A-090E0B28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8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9EDE1-2504-C266-829C-166917E4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B27B-3D59-4207-9B57-2C7455BF867A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1DBB6F-711A-06A9-B9BA-142B82C6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82BF2-5A53-F94A-B07D-D1E59AE7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8FCA-A6E0-4394-A46A-090E0B28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91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FED82-8EC5-6B92-97A2-8D2A8BF7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83B23-35E9-512B-C6F8-F4F6CD31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3D35D-F0DA-3D40-EF3F-3290F3294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31895-E57E-DD26-24E1-9228EA20A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B27B-3D59-4207-9B57-2C7455BF867A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27DFD-5D9F-598E-D955-32E1C799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F93D7-62EB-E359-27FA-FFD1667C5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8FCA-A6E0-4394-A46A-090E0B28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2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95D96-F596-3D4C-64C6-E02CCDA4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F166E-8E01-6374-1514-43B253301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673D0-5120-3681-E5B7-D492DB0CC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316B8-B7A3-B044-478C-B15E17855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B27B-3D59-4207-9B57-2C7455BF867A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9F488-CE7C-583C-2EE1-E999F64F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EE4BB-0A7D-FF15-4BE1-32498CE9A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8FCA-A6E0-4394-A46A-090E0B28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8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4133EE-0B27-7BA1-4178-00F45D283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ED411-8A03-FF43-0CE5-85F975CF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E1827-49CC-1FA0-3BEB-EE4C47BA8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FB27B-3D59-4207-9B57-2C7455BF867A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614D3-8AAB-FFF5-4E62-7779C030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61876-09CE-31A4-E662-BE5E88D9A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38FCA-A6E0-4394-A46A-090E0B28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8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5FF446DC-ED60-4E89-8689-8595E8483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480084" cy="7442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325FB5-1B98-4848-891B-252377170DBF}"/>
              </a:ext>
            </a:extLst>
          </p:cNvPr>
          <p:cNvSpPr/>
          <p:nvPr/>
        </p:nvSpPr>
        <p:spPr>
          <a:xfrm>
            <a:off x="266700" y="685800"/>
            <a:ext cx="36724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59518-61CB-0843-6A27-36403981B471}"/>
              </a:ext>
            </a:extLst>
          </p:cNvPr>
          <p:cNvSpPr txBox="1"/>
          <p:nvPr/>
        </p:nvSpPr>
        <p:spPr>
          <a:xfrm>
            <a:off x="165100" y="1016000"/>
            <a:ext cx="381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</a:rPr>
              <a:t>Market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02992-46E7-965A-31AB-7BA091B7E94F}"/>
              </a:ext>
            </a:extLst>
          </p:cNvPr>
          <p:cNvSpPr txBox="1"/>
          <p:nvPr/>
        </p:nvSpPr>
        <p:spPr>
          <a:xfrm>
            <a:off x="165100" y="1651000"/>
            <a:ext cx="381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Boston - 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6F45F-3FD3-EF8E-FF77-43A4D1BD1460}"/>
              </a:ext>
            </a:extLst>
          </p:cNvPr>
          <p:cNvSpPr txBox="1"/>
          <p:nvPr/>
        </p:nvSpPr>
        <p:spPr>
          <a:xfrm>
            <a:off x="165100" y="2120900"/>
            <a:ext cx="1802096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Industrial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337F0-78CC-D93A-2A01-2FB420B256D6}"/>
              </a:ext>
            </a:extLst>
          </p:cNvPr>
          <p:cNvSpPr txBox="1"/>
          <p:nvPr/>
        </p:nvSpPr>
        <p:spPr>
          <a:xfrm>
            <a:off x="165100" y="3302000"/>
            <a:ext cx="381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ADADAD"/>
                </a:solidFill>
                <a:latin typeface="Arial" panose="020B0604020202020204" pitchFamily="34" charset="0"/>
              </a:rPr>
              <a:t>November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6C5723-40F4-DBCD-0B94-619AB734AD03}"/>
              </a:ext>
            </a:extLst>
          </p:cNvPr>
          <p:cNvSpPr txBox="1"/>
          <p:nvPr/>
        </p:nvSpPr>
        <p:spPr>
          <a:xfrm>
            <a:off x="165100" y="6350000"/>
            <a:ext cx="381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>
                <a:solidFill>
                  <a:srgbClr val="ADADAD"/>
                </a:solidFill>
                <a:latin typeface="Arial" panose="020B0604020202020204" pitchFamily="34" charset="0"/>
              </a:rPr>
              <a:t>Data as of 11/20/2025</a:t>
            </a:r>
          </a:p>
        </p:txBody>
      </p:sp>
      <p:pic>
        <p:nvPicPr>
          <p:cNvPr id="1046" name="Picture 22">
            <a:extLst>
              <a:ext uri="{FF2B5EF4-FFF2-40B4-BE49-F238E27FC236}">
                <a16:creationId xmlns:a16="http://schemas.microsoft.com/office/drawing/2014/main" id="{71E72F7A-77FE-CA7D-71F8-83CD9F6D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14300"/>
            <a:ext cx="845248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90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E79FB8B-9819-41F3-B115-30628514DB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468066"/>
              </p:ext>
            </p:extLst>
          </p:nvPr>
        </p:nvGraphicFramePr>
        <p:xfrm>
          <a:off x="381000" y="1206500"/>
          <a:ext cx="11430000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F9F661B4-E3EF-442D-B002-69412ED14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480" y="6099437"/>
            <a:ext cx="1492520" cy="758563"/>
          </a:xfrm>
          <a:prstGeom prst="rect">
            <a:avLst/>
          </a:prstGeom>
        </p:spPr>
      </p:pic>
      <p:cxnSp>
        <p:nvCxnSpPr>
          <p:cNvPr id="4" name="Line">
            <a:extLst>
              <a:ext uri="{FF2B5EF4-FFF2-40B4-BE49-F238E27FC236}">
                <a16:creationId xmlns:a16="http://schemas.microsoft.com/office/drawing/2014/main" id="{BE7B4667-A2D9-4556-BD80-7D379581E5ED}"/>
              </a:ext>
            </a:extLst>
          </p:cNvPr>
          <p:cNvCxnSpPr/>
          <p:nvPr/>
        </p:nvCxnSpPr>
        <p:spPr>
          <a:xfrm>
            <a:off x="355600" y="952500"/>
            <a:ext cx="1124979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2A32666-E82B-6983-606E-E3138CD99017}"/>
              </a:ext>
            </a:extLst>
          </p:cNvPr>
          <p:cNvSpPr txBox="1"/>
          <p:nvPr/>
        </p:nvSpPr>
        <p:spPr>
          <a:xfrm>
            <a:off x="304800" y="228600"/>
            <a:ext cx="4765535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</a:rPr>
              <a:t>Market Asking Rent Per SF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727B0-ED41-267F-C0D6-1ABC16AC8A97}"/>
              </a:ext>
            </a:extLst>
          </p:cNvPr>
          <p:cNvSpPr txBox="1"/>
          <p:nvPr/>
        </p:nvSpPr>
        <p:spPr>
          <a:xfrm>
            <a:off x="8978900" y="1422400"/>
            <a:ext cx="982961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</a:rPr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val="3146732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1735551-CEC4-4DCA-87E3-3CFDBACBE4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649942"/>
              </p:ext>
            </p:extLst>
          </p:nvPr>
        </p:nvGraphicFramePr>
        <p:xfrm>
          <a:off x="381000" y="1206500"/>
          <a:ext cx="11430000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6BCBF4B6-6C23-416B-8FAC-678036967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820" y="6083886"/>
            <a:ext cx="1498180" cy="774114"/>
          </a:xfrm>
          <a:prstGeom prst="rect">
            <a:avLst/>
          </a:prstGeom>
        </p:spPr>
      </p:pic>
      <p:cxnSp>
        <p:nvCxnSpPr>
          <p:cNvPr id="4" name="Line">
            <a:extLst>
              <a:ext uri="{FF2B5EF4-FFF2-40B4-BE49-F238E27FC236}">
                <a16:creationId xmlns:a16="http://schemas.microsoft.com/office/drawing/2014/main" id="{78E0BA68-7C6A-4F0F-84FE-36CC7A51E684}"/>
              </a:ext>
            </a:extLst>
          </p:cNvPr>
          <p:cNvCxnSpPr/>
          <p:nvPr/>
        </p:nvCxnSpPr>
        <p:spPr>
          <a:xfrm>
            <a:off x="355600" y="952500"/>
            <a:ext cx="1124979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2F8C279-E141-B8E5-EDF4-83369A4F50BB}"/>
              </a:ext>
            </a:extLst>
          </p:cNvPr>
          <p:cNvSpPr txBox="1"/>
          <p:nvPr/>
        </p:nvSpPr>
        <p:spPr>
          <a:xfrm>
            <a:off x="304800" y="228600"/>
            <a:ext cx="3004349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</a:rPr>
              <a:t>Market Cap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2D52A-6AD7-D70A-9830-F788AAF56335}"/>
              </a:ext>
            </a:extLst>
          </p:cNvPr>
          <p:cNvSpPr txBox="1"/>
          <p:nvPr/>
        </p:nvSpPr>
        <p:spPr>
          <a:xfrm>
            <a:off x="8978900" y="1422400"/>
            <a:ext cx="982961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</a:rPr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val="8198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B6F4615-2E21-44AF-8B7C-73EDD16EBA5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12CFAE6-1CF2-4B97-B077-72F3140AA0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322717"/>
              </p:ext>
            </p:extLst>
          </p:nvPr>
        </p:nvGraphicFramePr>
        <p:xfrm>
          <a:off x="381000" y="1206500"/>
          <a:ext cx="11430000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1AB1BF9D-D1CB-40D7-BB68-22BB227BD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480" y="6105787"/>
            <a:ext cx="1492520" cy="752213"/>
          </a:xfrm>
          <a:prstGeom prst="rect">
            <a:avLst/>
          </a:prstGeom>
        </p:spPr>
      </p:pic>
      <p:cxnSp>
        <p:nvCxnSpPr>
          <p:cNvPr id="4" name="Line">
            <a:extLst>
              <a:ext uri="{FF2B5EF4-FFF2-40B4-BE49-F238E27FC236}">
                <a16:creationId xmlns:a16="http://schemas.microsoft.com/office/drawing/2014/main" id="{0FB0F7B5-41ED-4113-B791-F8093757BFD3}"/>
              </a:ext>
            </a:extLst>
          </p:cNvPr>
          <p:cNvCxnSpPr/>
          <p:nvPr/>
        </p:nvCxnSpPr>
        <p:spPr>
          <a:xfrm>
            <a:off x="355600" y="952500"/>
            <a:ext cx="1124555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3BE00B5-1772-F58E-5C75-67CA6840E241}"/>
              </a:ext>
            </a:extLst>
          </p:cNvPr>
          <p:cNvSpPr txBox="1"/>
          <p:nvPr/>
        </p:nvSpPr>
        <p:spPr>
          <a:xfrm>
            <a:off x="304800" y="228600"/>
            <a:ext cx="5251759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</a:rPr>
              <a:t>Supply, Demand and Vacancy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33011-8C35-C47D-5768-AF0696876B7F}"/>
              </a:ext>
            </a:extLst>
          </p:cNvPr>
          <p:cNvSpPr txBox="1"/>
          <p:nvPr/>
        </p:nvSpPr>
        <p:spPr>
          <a:xfrm>
            <a:off x="8902700" y="1422400"/>
            <a:ext cx="982961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</a:rPr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val="164110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BC62365-B085-4F1D-A850-5CE1B17AA2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702566"/>
              </p:ext>
            </p:extLst>
          </p:nvPr>
        </p:nvGraphicFramePr>
        <p:xfrm>
          <a:off x="381000" y="1206500"/>
          <a:ext cx="11430000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E404EA78-30CD-486C-8B9E-4D661934A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1399" y="6096262"/>
            <a:ext cx="1519601" cy="761738"/>
          </a:xfrm>
          <a:prstGeom prst="rect">
            <a:avLst/>
          </a:prstGeom>
        </p:spPr>
      </p:pic>
      <p:cxnSp>
        <p:nvCxnSpPr>
          <p:cNvPr id="4" name="Line">
            <a:extLst>
              <a:ext uri="{FF2B5EF4-FFF2-40B4-BE49-F238E27FC236}">
                <a16:creationId xmlns:a16="http://schemas.microsoft.com/office/drawing/2014/main" id="{2445A028-D398-40C5-9316-B2A3E804FE0F}"/>
              </a:ext>
            </a:extLst>
          </p:cNvPr>
          <p:cNvCxnSpPr/>
          <p:nvPr/>
        </p:nvCxnSpPr>
        <p:spPr>
          <a:xfrm>
            <a:off x="355600" y="952500"/>
            <a:ext cx="1125296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14F12CD-1CC3-28F7-8C76-5ADBE6E2BAE2}"/>
              </a:ext>
            </a:extLst>
          </p:cNvPr>
          <p:cNvSpPr txBox="1"/>
          <p:nvPr/>
        </p:nvSpPr>
        <p:spPr>
          <a:xfrm>
            <a:off x="304800" y="228600"/>
            <a:ext cx="3326039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</a:rPr>
              <a:t>Net Absorption SF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524B-D53F-4127-A1AC-31B1946AA726}"/>
              </a:ext>
            </a:extLst>
          </p:cNvPr>
          <p:cNvSpPr txBox="1"/>
          <p:nvPr/>
        </p:nvSpPr>
        <p:spPr>
          <a:xfrm>
            <a:off x="8978900" y="1422400"/>
            <a:ext cx="982961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</a:rPr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val="172088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13ECA10-14A2-47CE-B578-10757E4B9B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492235"/>
              </p:ext>
            </p:extLst>
          </p:nvPr>
        </p:nvGraphicFramePr>
        <p:xfrm>
          <a:off x="381000" y="1206500"/>
          <a:ext cx="11430000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237AB555-A021-4BAF-8D1C-C6FAC383C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274" y="6107374"/>
            <a:ext cx="1491726" cy="750626"/>
          </a:xfrm>
          <a:prstGeom prst="rect">
            <a:avLst/>
          </a:prstGeom>
        </p:spPr>
      </p:pic>
      <p:cxnSp>
        <p:nvCxnSpPr>
          <p:cNvPr id="4" name="Line">
            <a:extLst>
              <a:ext uri="{FF2B5EF4-FFF2-40B4-BE49-F238E27FC236}">
                <a16:creationId xmlns:a16="http://schemas.microsoft.com/office/drawing/2014/main" id="{D8B11451-8936-43E0-B740-7A5CE614BF87}"/>
              </a:ext>
            </a:extLst>
          </p:cNvPr>
          <p:cNvCxnSpPr/>
          <p:nvPr/>
        </p:nvCxnSpPr>
        <p:spPr>
          <a:xfrm>
            <a:off x="355600" y="952500"/>
            <a:ext cx="1132916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2D059F9-2E9D-7CEE-B7EC-C5DCA573E7C4}"/>
              </a:ext>
            </a:extLst>
          </p:cNvPr>
          <p:cNvSpPr txBox="1"/>
          <p:nvPr/>
        </p:nvSpPr>
        <p:spPr>
          <a:xfrm>
            <a:off x="304800" y="228600"/>
            <a:ext cx="4805611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</a:rPr>
              <a:t>Net Absorption by Subtype</a:t>
            </a:r>
          </a:p>
        </p:txBody>
      </p:sp>
    </p:spTree>
    <p:extLst>
      <p:ext uri="{BB962C8B-B14F-4D97-AF65-F5344CB8AC3E}">
        <p14:creationId xmlns:p14="http://schemas.microsoft.com/office/powerpoint/2010/main" val="295588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FA86A08-8A3F-4C93-B7D4-83D45D8B0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639492"/>
              </p:ext>
            </p:extLst>
          </p:nvPr>
        </p:nvGraphicFramePr>
        <p:xfrm>
          <a:off x="381000" y="1206500"/>
          <a:ext cx="11430000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35F6849B-C49C-4DF4-884E-7B43B6A7A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130" y="6096262"/>
            <a:ext cx="1498870" cy="761738"/>
          </a:xfrm>
          <a:prstGeom prst="rect">
            <a:avLst/>
          </a:prstGeom>
        </p:spPr>
      </p:pic>
      <p:cxnSp>
        <p:nvCxnSpPr>
          <p:cNvPr id="4" name="Line">
            <a:extLst>
              <a:ext uri="{FF2B5EF4-FFF2-40B4-BE49-F238E27FC236}">
                <a16:creationId xmlns:a16="http://schemas.microsoft.com/office/drawing/2014/main" id="{6EEFDADC-14DC-4C32-B909-445207C0E159}"/>
              </a:ext>
            </a:extLst>
          </p:cNvPr>
          <p:cNvCxnSpPr/>
          <p:nvPr/>
        </p:nvCxnSpPr>
        <p:spPr>
          <a:xfrm>
            <a:off x="355600" y="952500"/>
            <a:ext cx="1136182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9FCF2F2-2FB2-E45B-C586-5744952A37F9}"/>
              </a:ext>
            </a:extLst>
          </p:cNvPr>
          <p:cNvSpPr txBox="1"/>
          <p:nvPr/>
        </p:nvSpPr>
        <p:spPr>
          <a:xfrm>
            <a:off x="304800" y="228600"/>
            <a:ext cx="3041217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</a:rPr>
              <a:t>Net Delivered SF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8B61CA-2E24-EE4F-61C0-D0967D36FB87}"/>
              </a:ext>
            </a:extLst>
          </p:cNvPr>
          <p:cNvSpPr txBox="1"/>
          <p:nvPr/>
        </p:nvSpPr>
        <p:spPr>
          <a:xfrm>
            <a:off x="8978900" y="1422400"/>
            <a:ext cx="982961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</a:rPr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val="422699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B59A4FB-5994-4852-9498-D3EBADFEC9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061560"/>
              </p:ext>
            </p:extLst>
          </p:nvPr>
        </p:nvGraphicFramePr>
        <p:xfrm>
          <a:off x="381000" y="1206500"/>
          <a:ext cx="11430000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60061C23-CA03-441C-8F04-3E318FB21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130" y="6096262"/>
            <a:ext cx="1498870" cy="761738"/>
          </a:xfrm>
          <a:prstGeom prst="rect">
            <a:avLst/>
          </a:prstGeom>
        </p:spPr>
      </p:pic>
      <p:cxnSp>
        <p:nvCxnSpPr>
          <p:cNvPr id="4" name="Line">
            <a:extLst>
              <a:ext uri="{FF2B5EF4-FFF2-40B4-BE49-F238E27FC236}">
                <a16:creationId xmlns:a16="http://schemas.microsoft.com/office/drawing/2014/main" id="{868B77A8-F87C-4E06-9A59-32D9B8C2F1A7}"/>
              </a:ext>
            </a:extLst>
          </p:cNvPr>
          <p:cNvCxnSpPr/>
          <p:nvPr/>
        </p:nvCxnSpPr>
        <p:spPr>
          <a:xfrm>
            <a:off x="355600" y="952500"/>
            <a:ext cx="1132599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7A325D4-F333-0509-6506-EC3B6412F817}"/>
              </a:ext>
            </a:extLst>
          </p:cNvPr>
          <p:cNvSpPr txBox="1"/>
          <p:nvPr/>
        </p:nvSpPr>
        <p:spPr>
          <a:xfrm>
            <a:off x="304800" y="228600"/>
            <a:ext cx="3541354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</a:rPr>
              <a:t>Construction Starts</a:t>
            </a:r>
          </a:p>
        </p:txBody>
      </p:sp>
    </p:spTree>
    <p:extLst>
      <p:ext uri="{BB962C8B-B14F-4D97-AF65-F5344CB8AC3E}">
        <p14:creationId xmlns:p14="http://schemas.microsoft.com/office/powerpoint/2010/main" val="72298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63059A9-4A01-4B4D-9A5C-6D6BABC231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416768"/>
              </p:ext>
            </p:extLst>
          </p:nvPr>
        </p:nvGraphicFramePr>
        <p:xfrm>
          <a:off x="381000" y="1206500"/>
          <a:ext cx="11430000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B92A0901-DF83-4E15-9D0D-2FDC83F39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0924" y="6096262"/>
            <a:ext cx="1510076" cy="761738"/>
          </a:xfrm>
          <a:prstGeom prst="rect">
            <a:avLst/>
          </a:prstGeom>
        </p:spPr>
      </p:pic>
      <p:cxnSp>
        <p:nvCxnSpPr>
          <p:cNvPr id="4" name="Line">
            <a:extLst>
              <a:ext uri="{FF2B5EF4-FFF2-40B4-BE49-F238E27FC236}">
                <a16:creationId xmlns:a16="http://schemas.microsoft.com/office/drawing/2014/main" id="{43B68C53-E547-44A3-A826-5D07BFC12FF3}"/>
              </a:ext>
            </a:extLst>
          </p:cNvPr>
          <p:cNvCxnSpPr/>
          <p:nvPr/>
        </p:nvCxnSpPr>
        <p:spPr>
          <a:xfrm>
            <a:off x="355600" y="952500"/>
            <a:ext cx="1135864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75ABDAC-DD29-A759-9F80-BBF41A81A02F}"/>
              </a:ext>
            </a:extLst>
          </p:cNvPr>
          <p:cNvSpPr txBox="1"/>
          <p:nvPr/>
        </p:nvSpPr>
        <p:spPr>
          <a:xfrm>
            <a:off x="304800" y="228600"/>
            <a:ext cx="4118435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</a:rPr>
              <a:t>Under Construction SF</a:t>
            </a:r>
          </a:p>
        </p:txBody>
      </p:sp>
    </p:spTree>
    <p:extLst>
      <p:ext uri="{BB962C8B-B14F-4D97-AF65-F5344CB8AC3E}">
        <p14:creationId xmlns:p14="http://schemas.microsoft.com/office/powerpoint/2010/main" val="322164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F7F95AE-895C-4376-89E5-DE05961793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106938"/>
              </p:ext>
            </p:extLst>
          </p:nvPr>
        </p:nvGraphicFramePr>
        <p:xfrm>
          <a:off x="381000" y="1206500"/>
          <a:ext cx="11430000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B90F5835-2B7E-4D8A-A9B2-A530CD690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704" y="6080711"/>
            <a:ext cx="1500296" cy="777289"/>
          </a:xfrm>
          <a:prstGeom prst="rect">
            <a:avLst/>
          </a:prstGeom>
        </p:spPr>
      </p:pic>
      <p:cxnSp>
        <p:nvCxnSpPr>
          <p:cNvPr id="4" name="Line">
            <a:extLst>
              <a:ext uri="{FF2B5EF4-FFF2-40B4-BE49-F238E27FC236}">
                <a16:creationId xmlns:a16="http://schemas.microsoft.com/office/drawing/2014/main" id="{7116BBCE-8BB3-4565-8E37-51DAF06FF709}"/>
              </a:ext>
            </a:extLst>
          </p:cNvPr>
          <p:cNvCxnSpPr/>
          <p:nvPr/>
        </p:nvCxnSpPr>
        <p:spPr>
          <a:xfrm>
            <a:off x="355600" y="952500"/>
            <a:ext cx="1129741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8607867-EA68-103E-3BB8-44FBB4B3C992}"/>
              </a:ext>
            </a:extLst>
          </p:cNvPr>
          <p:cNvSpPr txBox="1"/>
          <p:nvPr/>
        </p:nvSpPr>
        <p:spPr>
          <a:xfrm>
            <a:off x="304800" y="228600"/>
            <a:ext cx="3662606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</a:rPr>
              <a:t>Vacancy by Subtype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40496A-3ACF-ABE7-400F-A156B5128918}"/>
              </a:ext>
            </a:extLst>
          </p:cNvPr>
          <p:cNvSpPr txBox="1"/>
          <p:nvPr/>
        </p:nvSpPr>
        <p:spPr>
          <a:xfrm>
            <a:off x="9347200" y="1422400"/>
            <a:ext cx="982961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</a:rPr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val="131764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EB491C4-1638-47B3-A9B9-57BF3ACE46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333388"/>
              </p:ext>
            </p:extLst>
          </p:nvPr>
        </p:nvGraphicFramePr>
        <p:xfrm>
          <a:off x="381000" y="1206499"/>
          <a:ext cx="11430000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7876F677-FE22-425D-BE62-9C84B3436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995" y="6087061"/>
            <a:ext cx="1495005" cy="770939"/>
          </a:xfrm>
          <a:prstGeom prst="rect">
            <a:avLst/>
          </a:prstGeom>
        </p:spPr>
      </p:pic>
      <p:cxnSp>
        <p:nvCxnSpPr>
          <p:cNvPr id="4" name="Line">
            <a:extLst>
              <a:ext uri="{FF2B5EF4-FFF2-40B4-BE49-F238E27FC236}">
                <a16:creationId xmlns:a16="http://schemas.microsoft.com/office/drawing/2014/main" id="{EE8ECA9D-33BD-4FD6-9CBA-218BAC6AD386}"/>
              </a:ext>
            </a:extLst>
          </p:cNvPr>
          <p:cNvCxnSpPr/>
          <p:nvPr/>
        </p:nvCxnSpPr>
        <p:spPr>
          <a:xfrm>
            <a:off x="355600" y="952500"/>
            <a:ext cx="1124979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96E7521-6865-AFEA-4A98-AF262629DF6E}"/>
              </a:ext>
            </a:extLst>
          </p:cNvPr>
          <p:cNvSpPr txBox="1"/>
          <p:nvPr/>
        </p:nvSpPr>
        <p:spPr>
          <a:xfrm>
            <a:off x="304800" y="228600"/>
            <a:ext cx="5982215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</a:rPr>
              <a:t>Market Asking Rent Growth (YOY)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227470-8994-7015-E491-84F970E180E6}"/>
              </a:ext>
            </a:extLst>
          </p:cNvPr>
          <p:cNvSpPr txBox="1"/>
          <p:nvPr/>
        </p:nvSpPr>
        <p:spPr>
          <a:xfrm>
            <a:off x="9321800" y="1422400"/>
            <a:ext cx="982961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</a:rPr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val="1200041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9bc1e-99ef-4bf5-adb2-2fd58559f891">
      <Terms xmlns="http://schemas.microsoft.com/office/infopath/2007/PartnerControls"/>
    </lcf76f155ced4ddcb4097134ff3c332f>
    <TaxCatchAll xmlns="fc4578bf-f05d-4eb2-80ac-1cee71a3c7f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9128D7BAE2841888C8CA892232B6A" ma:contentTypeVersion="14" ma:contentTypeDescription="Create a new document." ma:contentTypeScope="" ma:versionID="ab7ee70c28cf94294482f41a9cc26cf8">
  <xsd:schema xmlns:xsd="http://www.w3.org/2001/XMLSchema" xmlns:xs="http://www.w3.org/2001/XMLSchema" xmlns:p="http://schemas.microsoft.com/office/2006/metadata/properties" xmlns:ns2="07a9bc1e-99ef-4bf5-adb2-2fd58559f891" xmlns:ns3="fc4578bf-f05d-4eb2-80ac-1cee71a3c7fd" targetNamespace="http://schemas.microsoft.com/office/2006/metadata/properties" ma:root="true" ma:fieldsID="fdd7ba04c2659b150440c0c9c6ca53b8" ns2:_="" ns3:_="">
    <xsd:import namespace="07a9bc1e-99ef-4bf5-adb2-2fd58559f891"/>
    <xsd:import namespace="fc4578bf-f05d-4eb2-80ac-1cee71a3c7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9bc1e-99ef-4bf5-adb2-2fd58559f8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578bf-f05d-4eb2-80ac-1cee71a3c7f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cb4cb34-cc0c-4147-97f6-7532f3a60211}" ma:internalName="TaxCatchAll" ma:showField="CatchAllData" ma:web="fc4578bf-f05d-4eb2-80ac-1cee71a3c7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0B814A-F6CD-45F1-8753-63D28496F7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A0535C-8658-47A0-9DDA-F1116B38A9D1}">
  <ds:schemaRefs>
    <ds:schemaRef ds:uri="07a9bc1e-99ef-4bf5-adb2-2fd58559f891"/>
    <ds:schemaRef ds:uri="fc4578bf-f05d-4eb2-80ac-1cee71a3c7f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0F4EE17-E2D8-4E1A-8DCA-4AD462F1F1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9bc1e-99ef-4bf5-adb2-2fd58559f891"/>
    <ds:schemaRef ds:uri="fc4578bf-f05d-4eb2-80ac-1cee71a3c7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a64e7ca-363f-441c-9aa7-4f85977c09f1}" enabled="0" method="" siteId="{9a64e7ca-363f-441c-9aa7-4f85977c09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97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Iolaire McFadden</dc:creator>
  <cp:lastModifiedBy>Carlos Jennings</cp:lastModifiedBy>
  <cp:revision>2</cp:revision>
  <dcterms:created xsi:type="dcterms:W3CDTF">2022-10-27T17:26:49Z</dcterms:created>
  <dcterms:modified xsi:type="dcterms:W3CDTF">2025-11-22T02:50:15Z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0x010100C609128D7BAE2841888C8CA892232B6A</vt:lpwstr>
  </property>
  <property fmtid="{D5CDD505-2E9C-101B-9397-08002B2CF9AE}" pid="3" name="MediaServiceImageTags">
    <vt:lpwstr/>
  </property>
</Properties>
</file>